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1"/>
  </p:notesMasterIdLst>
  <p:sldIdLst>
    <p:sldId id="256" r:id="rId2"/>
    <p:sldId id="259" r:id="rId3"/>
    <p:sldId id="592" r:id="rId4"/>
    <p:sldId id="594" r:id="rId5"/>
    <p:sldId id="595" r:id="rId6"/>
    <p:sldId id="596" r:id="rId7"/>
    <p:sldId id="599" r:id="rId8"/>
    <p:sldId id="605" r:id="rId9"/>
    <p:sldId id="598" r:id="rId10"/>
    <p:sldId id="602" r:id="rId11"/>
    <p:sldId id="604" r:id="rId12"/>
    <p:sldId id="581" r:id="rId13"/>
    <p:sldId id="606" r:id="rId14"/>
    <p:sldId id="607" r:id="rId15"/>
    <p:sldId id="704" r:id="rId16"/>
    <p:sldId id="705" r:id="rId17"/>
    <p:sldId id="706" r:id="rId18"/>
    <p:sldId id="707" r:id="rId19"/>
    <p:sldId id="708" r:id="rId20"/>
    <p:sldId id="709" r:id="rId21"/>
    <p:sldId id="710" r:id="rId22"/>
    <p:sldId id="702" r:id="rId23"/>
    <p:sldId id="703" r:id="rId24"/>
    <p:sldId id="680" r:id="rId25"/>
    <p:sldId id="681" r:id="rId26"/>
    <p:sldId id="608" r:id="rId27"/>
    <p:sldId id="682" r:id="rId28"/>
    <p:sldId id="590" r:id="rId29"/>
    <p:sldId id="646" r:id="rId30"/>
    <p:sldId id="683" r:id="rId31"/>
    <p:sldId id="688" r:id="rId32"/>
    <p:sldId id="684" r:id="rId33"/>
    <p:sldId id="685" r:id="rId34"/>
    <p:sldId id="584" r:id="rId35"/>
    <p:sldId id="689" r:id="rId36"/>
    <p:sldId id="690" r:id="rId37"/>
    <p:sldId id="691" r:id="rId38"/>
    <p:sldId id="692" r:id="rId39"/>
    <p:sldId id="693" r:id="rId40"/>
    <p:sldId id="694" r:id="rId41"/>
    <p:sldId id="695" r:id="rId42"/>
    <p:sldId id="696" r:id="rId43"/>
    <p:sldId id="697" r:id="rId44"/>
    <p:sldId id="698" r:id="rId45"/>
    <p:sldId id="701" r:id="rId46"/>
    <p:sldId id="622" r:id="rId47"/>
    <p:sldId id="648" r:id="rId48"/>
    <p:sldId id="650" r:id="rId49"/>
    <p:sldId id="651" r:id="rId50"/>
    <p:sldId id="652" r:id="rId51"/>
    <p:sldId id="653" r:id="rId52"/>
    <p:sldId id="654" r:id="rId53"/>
    <p:sldId id="655" r:id="rId54"/>
    <p:sldId id="656" r:id="rId55"/>
    <p:sldId id="657" r:id="rId56"/>
    <p:sldId id="658" r:id="rId57"/>
    <p:sldId id="659" r:id="rId58"/>
    <p:sldId id="660" r:id="rId59"/>
    <p:sldId id="661" r:id="rId60"/>
    <p:sldId id="663" r:id="rId61"/>
    <p:sldId id="664" r:id="rId62"/>
    <p:sldId id="666" r:id="rId63"/>
    <p:sldId id="667" r:id="rId64"/>
    <p:sldId id="668" r:id="rId65"/>
    <p:sldId id="669" r:id="rId66"/>
    <p:sldId id="670" r:id="rId67"/>
    <p:sldId id="673" r:id="rId68"/>
    <p:sldId id="674" r:id="rId69"/>
    <p:sldId id="675" r:id="rId70"/>
    <p:sldId id="583" r:id="rId71"/>
    <p:sldId id="585" r:id="rId72"/>
    <p:sldId id="586" r:id="rId73"/>
    <p:sldId id="587" r:id="rId74"/>
    <p:sldId id="711" r:id="rId75"/>
    <p:sldId id="714" r:id="rId76"/>
    <p:sldId id="715" r:id="rId77"/>
    <p:sldId id="712" r:id="rId78"/>
    <p:sldId id="713" r:id="rId79"/>
    <p:sldId id="716" r:id="rId80"/>
    <p:sldId id="588" r:id="rId81"/>
    <p:sldId id="589" r:id="rId82"/>
    <p:sldId id="591" r:id="rId83"/>
    <p:sldId id="717" r:id="rId84"/>
    <p:sldId id="723" r:id="rId85"/>
    <p:sldId id="718" r:id="rId86"/>
    <p:sldId id="722" r:id="rId87"/>
    <p:sldId id="720" r:id="rId88"/>
    <p:sldId id="721" r:id="rId89"/>
    <p:sldId id="548" r:id="rId90"/>
    <p:sldId id="719" r:id="rId91"/>
    <p:sldId id="549" r:id="rId92"/>
    <p:sldId id="577" r:id="rId93"/>
    <p:sldId id="551" r:id="rId94"/>
    <p:sldId id="552" r:id="rId95"/>
    <p:sldId id="553" r:id="rId96"/>
    <p:sldId id="554" r:id="rId97"/>
    <p:sldId id="555" r:id="rId98"/>
    <p:sldId id="556" r:id="rId99"/>
    <p:sldId id="557" r:id="rId100"/>
    <p:sldId id="576" r:id="rId101"/>
    <p:sldId id="559" r:id="rId102"/>
    <p:sldId id="560" r:id="rId103"/>
    <p:sldId id="725" r:id="rId104"/>
    <p:sldId id="724" r:id="rId105"/>
    <p:sldId id="561" r:id="rId106"/>
    <p:sldId id="726" r:id="rId107"/>
    <p:sldId id="562" r:id="rId108"/>
    <p:sldId id="727" r:id="rId109"/>
    <p:sldId id="563" r:id="rId110"/>
    <p:sldId id="564" r:id="rId111"/>
    <p:sldId id="565" r:id="rId112"/>
    <p:sldId id="566" r:id="rId113"/>
    <p:sldId id="567" r:id="rId114"/>
    <p:sldId id="568" r:id="rId115"/>
    <p:sldId id="569" r:id="rId116"/>
    <p:sldId id="571" r:id="rId117"/>
    <p:sldId id="572" r:id="rId118"/>
    <p:sldId id="574" r:id="rId119"/>
    <p:sldId id="579" r:id="rId120"/>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39" autoAdjust="0"/>
    <p:restoredTop sz="89928" autoAdjust="0"/>
  </p:normalViewPr>
  <p:slideViewPr>
    <p:cSldViewPr>
      <p:cViewPr varScale="1">
        <p:scale>
          <a:sx n="79" d="100"/>
          <a:sy n="79" d="100"/>
        </p:scale>
        <p:origin x="1550" y="72"/>
      </p:cViewPr>
      <p:guideLst>
        <p:guide orient="horz" pos="2160"/>
        <p:guide pos="2880"/>
      </p:guideLst>
    </p:cSldViewPr>
  </p:slideViewPr>
  <p:outlineViewPr>
    <p:cViewPr>
      <p:scale>
        <a:sx n="33" d="100"/>
        <a:sy n="33" d="100"/>
      </p:scale>
      <p:origin x="0" y="1938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6661" tIns="48331" rIns="96661" bIns="48331" rtlCol="0"/>
          <a:lstStyle>
            <a:lvl1pPr algn="r">
              <a:defRPr sz="1300"/>
            </a:lvl1pPr>
          </a:lstStyle>
          <a:p>
            <a:fld id="{24AE3314-9DCB-49FD-B20E-AFE426E32EF5}" type="datetimeFigureOut">
              <a:rPr lang="en-US" smtClean="0"/>
              <a:pPr/>
              <a:t>12/2/2020</a:t>
            </a:fld>
            <a:endParaRPr lang="en-US"/>
          </a:p>
        </p:txBody>
      </p:sp>
      <p:sp>
        <p:nvSpPr>
          <p:cNvPr id="4" name="Slide Image Placeholder 3"/>
          <p:cNvSpPr>
            <a:spLocks noGrp="1" noRot="1" noChangeAspect="1"/>
          </p:cNvSpPr>
          <p:nvPr>
            <p:ph type="sldImg" idx="2"/>
          </p:nvPr>
        </p:nvSpPr>
        <p:spPr>
          <a:xfrm>
            <a:off x="990600" y="768350"/>
            <a:ext cx="5118100" cy="3838575"/>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6661" tIns="48331" rIns="96661" bIns="48331" rtlCol="0" anchor="b"/>
          <a:lstStyle>
            <a:lvl1pPr algn="r">
              <a:defRPr sz="1300"/>
            </a:lvl1pPr>
          </a:lstStyle>
          <a:p>
            <a:fld id="{FD506D70-4FDC-464B-81DF-79C5C4B28E23}" type="slidenum">
              <a:rPr lang="en-US" smtClean="0"/>
              <a:pPr/>
              <a:t>‹#›</a:t>
            </a:fld>
            <a:endParaRPr lang="en-US"/>
          </a:p>
        </p:txBody>
      </p:sp>
    </p:spTree>
    <p:extLst>
      <p:ext uri="{BB962C8B-B14F-4D97-AF65-F5344CB8AC3E}">
        <p14:creationId xmlns:p14="http://schemas.microsoft.com/office/powerpoint/2010/main" val="2572709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cloudflare.com/en-gb/learning/ssl/what-is-a-cryptographic-key"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s://www.cloudflare.com/en-gb/learning/ssl/how-does-public-key-encryption-work"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en.wikipedia.org/w/index.php?title=HTTP_tunnel&amp;action=edit&amp;section=3"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s://github.com/luizluca/bridge" TargetMode="External"/><Relationship Id="rId4" Type="http://schemas.openxmlformats.org/officeDocument/2006/relationships/hyperlink" Target="https://en.wikipedia.org/wiki/BOSH_(protocol)"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D506D70-4FDC-464B-81DF-79C5C4B28E23}" type="slidenum">
              <a:rPr lang="en-US" smtClean="0"/>
              <a:pPr/>
              <a:t>1</a:t>
            </a:fld>
            <a:endParaRPr lang="en-US"/>
          </a:p>
        </p:txBody>
      </p:sp>
    </p:spTree>
    <p:extLst>
      <p:ext uri="{BB962C8B-B14F-4D97-AF65-F5344CB8AC3E}">
        <p14:creationId xmlns:p14="http://schemas.microsoft.com/office/powerpoint/2010/main" val="1230931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1E04CC-EDE0-41F1-8250-7CE90C2E92F1}" type="slidenum">
              <a:rPr lang="en-US" altLang="en-US"/>
              <a:pPr/>
              <a:t>19</a:t>
            </a:fld>
            <a:endParaRPr lang="en-US" altLang="en-US"/>
          </a:p>
        </p:txBody>
      </p:sp>
      <p:sp>
        <p:nvSpPr>
          <p:cNvPr id="1044482" name="Rectangle 2"/>
          <p:cNvSpPr>
            <a:spLocks noGrp="1" noRot="1" noChangeAspect="1" noChangeArrowheads="1" noTextEdit="1"/>
          </p:cNvSpPr>
          <p:nvPr>
            <p:ph type="sldImg"/>
          </p:nvPr>
        </p:nvSpPr>
        <p:spPr>
          <a:ln/>
        </p:spPr>
      </p:sp>
      <p:sp>
        <p:nvSpPr>
          <p:cNvPr id="10444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91631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E5FEE3-072F-4017-9AC6-B0AFB639A148}" type="slidenum">
              <a:rPr lang="en-US" altLang="en-US"/>
              <a:pPr/>
              <a:t>20</a:t>
            </a:fld>
            <a:endParaRPr lang="en-US" altLang="en-US"/>
          </a:p>
        </p:txBody>
      </p:sp>
      <p:sp>
        <p:nvSpPr>
          <p:cNvPr id="1062914" name="Rectangle 2"/>
          <p:cNvSpPr>
            <a:spLocks noGrp="1" noRot="1" noChangeAspect="1" noChangeArrowheads="1" noTextEdit="1"/>
          </p:cNvSpPr>
          <p:nvPr>
            <p:ph type="sldImg"/>
          </p:nvPr>
        </p:nvSpPr>
        <p:spPr>
          <a:ln/>
        </p:spPr>
      </p:sp>
      <p:sp>
        <p:nvSpPr>
          <p:cNvPr id="10629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96691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11F975-D99D-4885-B698-DEEED7D6E539}" type="slidenum">
              <a:rPr lang="en-US" altLang="en-US"/>
              <a:pPr/>
              <a:t>21</a:t>
            </a:fld>
            <a:endParaRPr lang="en-US" altLang="en-US"/>
          </a:p>
        </p:txBody>
      </p:sp>
      <p:sp>
        <p:nvSpPr>
          <p:cNvPr id="1056770" name="Rectangle 2"/>
          <p:cNvSpPr>
            <a:spLocks noGrp="1" noRot="1" noChangeAspect="1" noChangeArrowheads="1" noTextEdit="1"/>
          </p:cNvSpPr>
          <p:nvPr>
            <p:ph type="sldImg"/>
          </p:nvPr>
        </p:nvSpPr>
        <p:spPr>
          <a:ln/>
        </p:spPr>
      </p:sp>
      <p:sp>
        <p:nvSpPr>
          <p:cNvPr id="10567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23082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0E7AFF-D306-48F6-B46E-A2A0A747C7C9}" type="slidenum">
              <a:rPr lang="en-US" altLang="en-US"/>
              <a:pPr/>
              <a:t>22</a:t>
            </a:fld>
            <a:endParaRPr lang="en-US" altLang="en-US"/>
          </a:p>
        </p:txBody>
      </p:sp>
      <p:sp>
        <p:nvSpPr>
          <p:cNvPr id="964610" name="Rectangle 2"/>
          <p:cNvSpPr>
            <a:spLocks noGrp="1" noRot="1" noChangeAspect="1" noChangeArrowheads="1" noTextEdit="1"/>
          </p:cNvSpPr>
          <p:nvPr>
            <p:ph type="sldImg"/>
          </p:nvPr>
        </p:nvSpPr>
        <p:spPr>
          <a:ln/>
        </p:spPr>
      </p:sp>
      <p:sp>
        <p:nvSpPr>
          <p:cNvPr id="9646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1834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5E6B0D-A99F-4960-81D9-6370218B79F4}" type="slidenum">
              <a:rPr lang="en-US" altLang="en-US"/>
              <a:pPr/>
              <a:t>23</a:t>
            </a:fld>
            <a:endParaRPr lang="en-US" altLang="en-US"/>
          </a:p>
        </p:txBody>
      </p:sp>
      <p:sp>
        <p:nvSpPr>
          <p:cNvPr id="940034" name="Rectangle 2"/>
          <p:cNvSpPr>
            <a:spLocks noGrp="1" noRot="1" noChangeAspect="1" noChangeArrowheads="1" noTextEdit="1"/>
          </p:cNvSpPr>
          <p:nvPr>
            <p:ph type="sldImg"/>
          </p:nvPr>
        </p:nvSpPr>
        <p:spPr>
          <a:ln/>
        </p:spPr>
      </p:sp>
      <p:sp>
        <p:nvSpPr>
          <p:cNvPr id="9400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50911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24AB5B-F610-4DE7-A55A-1DC934084DD5}" type="slidenum">
              <a:rPr lang="en-US" altLang="en-US"/>
              <a:pPr/>
              <a:t>26</a:t>
            </a:fld>
            <a:endParaRPr lang="en-US" altLang="en-US"/>
          </a:p>
        </p:txBody>
      </p:sp>
      <p:sp>
        <p:nvSpPr>
          <p:cNvPr id="1024002" name="Rectangle 2"/>
          <p:cNvSpPr>
            <a:spLocks noGrp="1" noRot="1" noChangeAspect="1" noChangeArrowheads="1" noTextEdit="1"/>
          </p:cNvSpPr>
          <p:nvPr>
            <p:ph type="sldImg"/>
          </p:nvPr>
        </p:nvSpPr>
        <p:spPr>
          <a:ln/>
        </p:spPr>
      </p:sp>
      <p:sp>
        <p:nvSpPr>
          <p:cNvPr id="10240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03764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900" dirty="0" smtClean="0"/>
              <a:t>Applications invoke </a:t>
            </a:r>
            <a:r>
              <a:rPr lang="en-US" sz="900" i="1" dirty="0" err="1" smtClean="0"/>
              <a:t>SSL_write</a:t>
            </a:r>
            <a:r>
              <a:rPr lang="en-US" sz="900" i="1" dirty="0" smtClean="0"/>
              <a:t>() </a:t>
            </a:r>
            <a:r>
              <a:rPr lang="en-US" sz="900" dirty="0" smtClean="0"/>
              <a:t>to send data over TLS.</a:t>
            </a:r>
          </a:p>
          <a:p>
            <a:r>
              <a:rPr lang="en-US" sz="900" dirty="0" smtClean="0"/>
              <a:t>This API breaks data into blocks and generates MAC for each block before encrypting the block</a:t>
            </a:r>
          </a:p>
          <a:p>
            <a:r>
              <a:rPr lang="en-US" sz="900" dirty="0" smtClean="0"/>
              <a:t>TLS puts the encrypted block into the payload field of the TLS record, and gives it to the transport layer for transmission</a:t>
            </a: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28</a:t>
            </a:fld>
            <a:endParaRPr lang="en-US"/>
          </a:p>
        </p:txBody>
      </p:sp>
    </p:spTree>
    <p:extLst>
      <p:ext uri="{BB962C8B-B14F-4D97-AF65-F5344CB8AC3E}">
        <p14:creationId xmlns:p14="http://schemas.microsoft.com/office/powerpoint/2010/main" val="1584206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CEF25F-26D4-42B2-BE94-F7000CDF8ED7}" type="slidenum">
              <a:rPr lang="en-US" altLang="en-US"/>
              <a:pPr/>
              <a:t>29</a:t>
            </a:fld>
            <a:endParaRPr lang="en-US" altLang="en-US"/>
          </a:p>
        </p:txBody>
      </p:sp>
      <p:sp>
        <p:nvSpPr>
          <p:cNvPr id="1095682" name="Rectangle 2"/>
          <p:cNvSpPr>
            <a:spLocks noGrp="1" noRot="1" noChangeAspect="1" noChangeArrowheads="1" noTextEdit="1"/>
          </p:cNvSpPr>
          <p:nvPr>
            <p:ph type="sldImg"/>
          </p:nvPr>
        </p:nvSpPr>
        <p:spPr>
          <a:ln/>
        </p:spPr>
      </p:sp>
      <p:sp>
        <p:nvSpPr>
          <p:cNvPr id="10956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08807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98172E-3431-469C-B5C4-3B372B1ACC5A}" type="slidenum">
              <a:rPr lang="en-US" altLang="en-US"/>
              <a:pPr/>
              <a:t>31</a:t>
            </a:fld>
            <a:endParaRPr lang="en-US" altLang="en-US"/>
          </a:p>
        </p:txBody>
      </p:sp>
      <p:sp>
        <p:nvSpPr>
          <p:cNvPr id="1077250" name="Rectangle 2"/>
          <p:cNvSpPr>
            <a:spLocks noGrp="1" noRot="1" noChangeAspect="1" noChangeArrowheads="1" noTextEdit="1"/>
          </p:cNvSpPr>
          <p:nvPr>
            <p:ph type="sldImg"/>
          </p:nvPr>
        </p:nvSpPr>
        <p:spPr>
          <a:ln/>
        </p:spPr>
      </p:sp>
      <p:sp>
        <p:nvSpPr>
          <p:cNvPr id="10772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1689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Explanation in further slides</a:t>
            </a:r>
          </a:p>
        </p:txBody>
      </p:sp>
      <p:sp>
        <p:nvSpPr>
          <p:cNvPr id="4" name="Slide Number Placeholder 3"/>
          <p:cNvSpPr>
            <a:spLocks noGrp="1"/>
          </p:cNvSpPr>
          <p:nvPr>
            <p:ph type="sldNum" sz="quarter" idx="10"/>
          </p:nvPr>
        </p:nvSpPr>
        <p:spPr/>
        <p:txBody>
          <a:bodyPr/>
          <a:lstStyle/>
          <a:p>
            <a:fld id="{813B53B7-307D-4EBF-AD19-37FF267B60C8}" type="slidenum">
              <a:rPr lang="en-US" smtClean="0"/>
              <a:t>34</a:t>
            </a:fld>
            <a:endParaRPr lang="en-US"/>
          </a:p>
        </p:txBody>
      </p:sp>
    </p:spTree>
    <p:extLst>
      <p:ext uri="{BB962C8B-B14F-4D97-AF65-F5344CB8AC3E}">
        <p14:creationId xmlns:p14="http://schemas.microsoft.com/office/powerpoint/2010/main" val="1677679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F68C06-5CE3-4F73-8D52-B6DEFCF5360F}" type="slidenum">
              <a:rPr lang="en-US" altLang="en-US"/>
              <a:pPr/>
              <a:t>8</a:t>
            </a:fld>
            <a:endParaRPr lang="en-US" altLang="en-US"/>
          </a:p>
        </p:txBody>
      </p:sp>
      <p:sp>
        <p:nvSpPr>
          <p:cNvPr id="1017858" name="Rectangle 2"/>
          <p:cNvSpPr>
            <a:spLocks noGrp="1" noRot="1" noChangeAspect="1" noChangeArrowheads="1" noTextEdit="1"/>
          </p:cNvSpPr>
          <p:nvPr>
            <p:ph type="sldImg"/>
          </p:nvPr>
        </p:nvSpPr>
        <p:spPr>
          <a:ln/>
        </p:spPr>
      </p:sp>
      <p:sp>
        <p:nvSpPr>
          <p:cNvPr id="10178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45905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F1921D-A13D-403B-AA53-B8AF562BD725}" type="slidenum">
              <a:rPr lang="en-US" altLang="en-US"/>
              <a:pPr/>
              <a:t>35</a:t>
            </a:fld>
            <a:endParaRPr lang="en-US" altLang="en-US"/>
          </a:p>
        </p:txBody>
      </p:sp>
      <p:sp>
        <p:nvSpPr>
          <p:cNvPr id="943106" name="Rectangle 2"/>
          <p:cNvSpPr>
            <a:spLocks noGrp="1" noRot="1" noChangeAspect="1" noChangeArrowheads="1" noTextEdit="1"/>
          </p:cNvSpPr>
          <p:nvPr>
            <p:ph type="sldImg"/>
          </p:nvPr>
        </p:nvSpPr>
        <p:spPr>
          <a:ln/>
        </p:spPr>
      </p:sp>
      <p:sp>
        <p:nvSpPr>
          <p:cNvPr id="9431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90573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3033EA-7717-4988-A10D-5CB70F396857}" type="slidenum">
              <a:rPr lang="en-US" altLang="en-US"/>
              <a:pPr/>
              <a:t>36</a:t>
            </a:fld>
            <a:endParaRPr lang="en-US" altLang="en-US"/>
          </a:p>
        </p:txBody>
      </p:sp>
      <p:sp>
        <p:nvSpPr>
          <p:cNvPr id="1081346" name="Rectangle 2"/>
          <p:cNvSpPr>
            <a:spLocks noGrp="1" noRot="1" noChangeAspect="1" noChangeArrowheads="1" noTextEdit="1"/>
          </p:cNvSpPr>
          <p:nvPr>
            <p:ph type="sldImg"/>
          </p:nvPr>
        </p:nvSpPr>
        <p:spPr>
          <a:ln/>
        </p:spPr>
      </p:sp>
      <p:sp>
        <p:nvSpPr>
          <p:cNvPr id="10813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66659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65E553-4D2B-4CCB-BE48-AA2866094554}" type="slidenum">
              <a:rPr lang="en-US" altLang="en-US"/>
              <a:pPr/>
              <a:t>37</a:t>
            </a:fld>
            <a:endParaRPr lang="en-US" altLang="en-US"/>
          </a:p>
        </p:txBody>
      </p:sp>
      <p:sp>
        <p:nvSpPr>
          <p:cNvPr id="944130" name="Rectangle 2"/>
          <p:cNvSpPr>
            <a:spLocks noGrp="1" noRot="1" noChangeAspect="1" noChangeArrowheads="1" noTextEdit="1"/>
          </p:cNvSpPr>
          <p:nvPr>
            <p:ph type="sldImg"/>
          </p:nvPr>
        </p:nvSpPr>
        <p:spPr>
          <a:ln/>
        </p:spPr>
      </p:sp>
      <p:sp>
        <p:nvSpPr>
          <p:cNvPr id="9441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75493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4C26A5-C7C5-4FC1-8FCE-9872205D4E3E}" type="slidenum">
              <a:rPr lang="en-US" altLang="en-US"/>
              <a:pPr/>
              <a:t>38</a:t>
            </a:fld>
            <a:endParaRPr lang="en-US" altLang="en-US"/>
          </a:p>
        </p:txBody>
      </p:sp>
      <p:sp>
        <p:nvSpPr>
          <p:cNvPr id="1083394" name="Rectangle 2"/>
          <p:cNvSpPr>
            <a:spLocks noGrp="1" noRot="1" noChangeAspect="1" noChangeArrowheads="1" noTextEdit="1"/>
          </p:cNvSpPr>
          <p:nvPr>
            <p:ph type="sldImg"/>
          </p:nvPr>
        </p:nvSpPr>
        <p:spPr>
          <a:ln/>
        </p:spPr>
      </p:sp>
      <p:sp>
        <p:nvSpPr>
          <p:cNvPr id="10833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76497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0CBF4-26CD-4CF2-9359-FFDE3A1F676B}" type="slidenum">
              <a:rPr lang="en-US" altLang="en-US"/>
              <a:pPr/>
              <a:t>39</a:t>
            </a:fld>
            <a:endParaRPr lang="en-US" altLang="en-US"/>
          </a:p>
        </p:txBody>
      </p:sp>
      <p:sp>
        <p:nvSpPr>
          <p:cNvPr id="946178" name="Rectangle 2"/>
          <p:cNvSpPr>
            <a:spLocks noGrp="1" noRot="1" noChangeAspect="1" noChangeArrowheads="1" noTextEdit="1"/>
          </p:cNvSpPr>
          <p:nvPr>
            <p:ph type="sldImg"/>
          </p:nvPr>
        </p:nvSpPr>
        <p:spPr>
          <a:ln/>
        </p:spPr>
      </p:sp>
      <p:sp>
        <p:nvSpPr>
          <p:cNvPr id="9461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40066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D8DB23-D35C-4B08-A90F-917913295705}" type="slidenum">
              <a:rPr lang="en-US" altLang="en-US"/>
              <a:pPr/>
              <a:t>40</a:t>
            </a:fld>
            <a:endParaRPr lang="en-US" altLang="en-US"/>
          </a:p>
        </p:txBody>
      </p:sp>
      <p:sp>
        <p:nvSpPr>
          <p:cNvPr id="948226" name="Rectangle 2"/>
          <p:cNvSpPr>
            <a:spLocks noGrp="1" noRot="1" noChangeAspect="1" noChangeArrowheads="1" noTextEdit="1"/>
          </p:cNvSpPr>
          <p:nvPr>
            <p:ph type="sldImg"/>
          </p:nvPr>
        </p:nvSpPr>
        <p:spPr>
          <a:ln/>
        </p:spPr>
      </p:sp>
      <p:sp>
        <p:nvSpPr>
          <p:cNvPr id="9482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53240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E8790B-A553-4DF5-97F7-C3EB383739E0}" type="slidenum">
              <a:rPr lang="en-US" altLang="en-US"/>
              <a:pPr/>
              <a:t>41</a:t>
            </a:fld>
            <a:endParaRPr lang="en-US" altLang="en-US"/>
          </a:p>
        </p:txBody>
      </p:sp>
      <p:sp>
        <p:nvSpPr>
          <p:cNvPr id="1085442" name="Rectangle 2"/>
          <p:cNvSpPr>
            <a:spLocks noGrp="1" noRot="1" noChangeAspect="1" noChangeArrowheads="1" noTextEdit="1"/>
          </p:cNvSpPr>
          <p:nvPr>
            <p:ph type="sldImg"/>
          </p:nvPr>
        </p:nvSpPr>
        <p:spPr>
          <a:ln/>
        </p:spPr>
      </p:sp>
      <p:sp>
        <p:nvSpPr>
          <p:cNvPr id="10854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62478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91768D-388B-4E26-B7DF-E9E31CB257D5}" type="slidenum">
              <a:rPr lang="en-US" altLang="en-US"/>
              <a:pPr/>
              <a:t>42</a:t>
            </a:fld>
            <a:endParaRPr lang="en-US" altLang="en-US"/>
          </a:p>
        </p:txBody>
      </p:sp>
      <p:sp>
        <p:nvSpPr>
          <p:cNvPr id="949250" name="Rectangle 2"/>
          <p:cNvSpPr>
            <a:spLocks noGrp="1" noRot="1" noChangeAspect="1" noChangeArrowheads="1" noTextEdit="1"/>
          </p:cNvSpPr>
          <p:nvPr>
            <p:ph type="sldImg"/>
          </p:nvPr>
        </p:nvSpPr>
        <p:spPr>
          <a:ln/>
        </p:spPr>
      </p:sp>
      <p:sp>
        <p:nvSpPr>
          <p:cNvPr id="9492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030407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A8B56B-6408-454E-AEDE-0D7B7FC5E54A}" type="slidenum">
              <a:rPr lang="en-US" altLang="en-US"/>
              <a:pPr/>
              <a:t>43</a:t>
            </a:fld>
            <a:endParaRPr lang="en-US" altLang="en-US"/>
          </a:p>
        </p:txBody>
      </p:sp>
      <p:sp>
        <p:nvSpPr>
          <p:cNvPr id="950274" name="Rectangle 2"/>
          <p:cNvSpPr>
            <a:spLocks noGrp="1" noRot="1" noChangeAspect="1" noChangeArrowheads="1" noTextEdit="1"/>
          </p:cNvSpPr>
          <p:nvPr>
            <p:ph type="sldImg"/>
          </p:nvPr>
        </p:nvSpPr>
        <p:spPr>
          <a:ln/>
        </p:spPr>
      </p:sp>
      <p:sp>
        <p:nvSpPr>
          <p:cNvPr id="9502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406974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8E9C0D-6626-4F71-87BC-235A41F2E856}" type="slidenum">
              <a:rPr lang="en-US" altLang="en-US"/>
              <a:pPr/>
              <a:t>44</a:t>
            </a:fld>
            <a:endParaRPr lang="en-US" altLang="en-US"/>
          </a:p>
        </p:txBody>
      </p:sp>
      <p:sp>
        <p:nvSpPr>
          <p:cNvPr id="1087490" name="Rectangle 2"/>
          <p:cNvSpPr>
            <a:spLocks noGrp="1" noRot="1" noChangeAspect="1" noChangeArrowheads="1" noTextEdit="1"/>
          </p:cNvSpPr>
          <p:nvPr>
            <p:ph type="sldImg"/>
          </p:nvPr>
        </p:nvSpPr>
        <p:spPr>
          <a:ln/>
        </p:spPr>
      </p:sp>
      <p:sp>
        <p:nvSpPr>
          <p:cNvPr id="10874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4900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a:t>TLS evolved from its predecessor SSL and is gradually replacing SSL</a:t>
            </a:r>
          </a:p>
          <a:p>
            <a:pPr marL="171450" indent="-171450">
              <a:buFont typeface="Arial" panose="020B0604020202020204" pitchFamily="34" charset="0"/>
              <a:buChar char="•"/>
            </a:pPr>
            <a:r>
              <a:rPr lang="en-US" baseline="0" dirty="0"/>
              <a:t>When SSL was standardized by IETF, it was renamed to TLS</a:t>
            </a:r>
          </a:p>
          <a:p>
            <a:pPr marL="171450" indent="-171450">
              <a:buFont typeface="Arial" panose="020B0604020202020204" pitchFamily="34" charset="0"/>
              <a:buChar char="•"/>
            </a:pPr>
            <a:r>
              <a:rPr lang="en-US" baseline="0" dirty="0"/>
              <a:t>SSL version 3.0 was deprecated and replaced by TLS in June 2015</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TLS is designed to run on top of TCP but can be implemented with other protocols such as UDP</a:t>
            </a:r>
          </a:p>
        </p:txBody>
      </p:sp>
      <p:sp>
        <p:nvSpPr>
          <p:cNvPr id="4" name="Slide Number Placeholder 3"/>
          <p:cNvSpPr>
            <a:spLocks noGrp="1"/>
          </p:cNvSpPr>
          <p:nvPr>
            <p:ph type="sldNum" sz="quarter" idx="10"/>
          </p:nvPr>
        </p:nvSpPr>
        <p:spPr/>
        <p:txBody>
          <a:bodyPr/>
          <a:lstStyle/>
          <a:p>
            <a:fld id="{813B53B7-307D-4EBF-AD19-37FF267B60C8}" type="slidenum">
              <a:rPr lang="en-US" smtClean="0"/>
              <a:t>12</a:t>
            </a:fld>
            <a:endParaRPr lang="en-US"/>
          </a:p>
        </p:txBody>
      </p:sp>
    </p:spTree>
    <p:extLst>
      <p:ext uri="{BB962C8B-B14F-4D97-AF65-F5344CB8AC3E}">
        <p14:creationId xmlns:p14="http://schemas.microsoft.com/office/powerpoint/2010/main" val="4071080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6CBBDC-D5A5-45B7-A932-2B9B08F74960}" type="slidenum">
              <a:rPr lang="en-US" altLang="en-US"/>
              <a:pPr/>
              <a:t>45</a:t>
            </a:fld>
            <a:endParaRPr lang="en-US" altLang="en-US"/>
          </a:p>
        </p:txBody>
      </p:sp>
      <p:sp>
        <p:nvSpPr>
          <p:cNvPr id="954370" name="Rectangle 2"/>
          <p:cNvSpPr>
            <a:spLocks noGrp="1" noRot="1" noChangeAspect="1" noChangeArrowheads="1" noTextEdit="1"/>
          </p:cNvSpPr>
          <p:nvPr>
            <p:ph type="sldImg"/>
          </p:nvPr>
        </p:nvSpPr>
        <p:spPr>
          <a:ln/>
        </p:spPr>
      </p:sp>
      <p:sp>
        <p:nvSpPr>
          <p:cNvPr id="9543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55476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11F975-D99D-4885-B698-DEEED7D6E539}" type="slidenum">
              <a:rPr lang="en-US" altLang="en-US"/>
              <a:pPr/>
              <a:t>46</a:t>
            </a:fld>
            <a:endParaRPr lang="en-US" altLang="en-US"/>
          </a:p>
        </p:txBody>
      </p:sp>
      <p:sp>
        <p:nvSpPr>
          <p:cNvPr id="1056770" name="Rectangle 2"/>
          <p:cNvSpPr>
            <a:spLocks noGrp="1" noRot="1" noChangeAspect="1" noChangeArrowheads="1" noTextEdit="1"/>
          </p:cNvSpPr>
          <p:nvPr>
            <p:ph type="sldImg"/>
          </p:nvPr>
        </p:nvSpPr>
        <p:spPr>
          <a:ln/>
        </p:spPr>
      </p:sp>
      <p:sp>
        <p:nvSpPr>
          <p:cNvPr id="10567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79186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45628A-A00C-48D4-8B32-3ADAE62C6021}" type="slidenum">
              <a:rPr lang="en-US" altLang="en-US"/>
              <a:pPr/>
              <a:t>47</a:t>
            </a:fld>
            <a:endParaRPr lang="en-US" altLang="en-US"/>
          </a:p>
        </p:txBody>
      </p:sp>
      <p:sp>
        <p:nvSpPr>
          <p:cNvPr id="1099778" name="Rectangle 2"/>
          <p:cNvSpPr>
            <a:spLocks noGrp="1" noRot="1" noChangeAspect="1" noChangeArrowheads="1" noTextEdit="1"/>
          </p:cNvSpPr>
          <p:nvPr>
            <p:ph type="sldImg"/>
          </p:nvPr>
        </p:nvSpPr>
        <p:spPr>
          <a:ln/>
        </p:spPr>
      </p:sp>
      <p:sp>
        <p:nvSpPr>
          <p:cNvPr id="10997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688760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E139AD-CB58-4953-A365-2B6E8E82B1B6}" type="slidenum">
              <a:rPr lang="en-US" altLang="en-US"/>
              <a:pPr/>
              <a:t>48</a:t>
            </a:fld>
            <a:endParaRPr lang="en-US" altLang="en-US"/>
          </a:p>
        </p:txBody>
      </p:sp>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35654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366E72-35A9-4E6A-A2C6-628A612F52E1}" type="slidenum">
              <a:rPr lang="en-US" altLang="en-US"/>
              <a:pPr/>
              <a:t>49</a:t>
            </a:fld>
            <a:endParaRPr lang="en-US" altLang="en-US"/>
          </a:p>
        </p:txBody>
      </p:sp>
      <p:sp>
        <p:nvSpPr>
          <p:cNvPr id="957442" name="Rectangle 2"/>
          <p:cNvSpPr>
            <a:spLocks noGrp="1" noRot="1" noChangeAspect="1" noChangeArrowheads="1" noTextEdit="1"/>
          </p:cNvSpPr>
          <p:nvPr>
            <p:ph type="sldImg"/>
          </p:nvPr>
        </p:nvSpPr>
        <p:spPr>
          <a:ln/>
        </p:spPr>
      </p:sp>
      <p:sp>
        <p:nvSpPr>
          <p:cNvPr id="9574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39841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47180D-2789-4DA0-A46E-703E73E0E029}" type="slidenum">
              <a:rPr lang="en-US" altLang="en-US"/>
              <a:pPr/>
              <a:t>50</a:t>
            </a:fld>
            <a:endParaRPr lang="en-US" altLang="en-US"/>
          </a:p>
        </p:txBody>
      </p:sp>
      <p:sp>
        <p:nvSpPr>
          <p:cNvPr id="958466" name="Rectangle 2"/>
          <p:cNvSpPr>
            <a:spLocks noGrp="1" noRot="1" noChangeAspect="1" noChangeArrowheads="1" noTextEdit="1"/>
          </p:cNvSpPr>
          <p:nvPr>
            <p:ph type="sldImg"/>
          </p:nvPr>
        </p:nvSpPr>
        <p:spPr>
          <a:ln/>
        </p:spPr>
      </p:sp>
      <p:sp>
        <p:nvSpPr>
          <p:cNvPr id="9584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17934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AD224F-9606-45B5-8016-7EE64DD0392C}" type="slidenum">
              <a:rPr lang="en-US" altLang="en-US"/>
              <a:pPr/>
              <a:t>51</a:t>
            </a:fld>
            <a:endParaRPr lang="en-US" altLang="en-US"/>
          </a:p>
        </p:txBody>
      </p:sp>
      <p:sp>
        <p:nvSpPr>
          <p:cNvPr id="1110018" name="Rectangle 2"/>
          <p:cNvSpPr>
            <a:spLocks noGrp="1" noRot="1" noChangeAspect="1" noChangeArrowheads="1" noTextEdit="1"/>
          </p:cNvSpPr>
          <p:nvPr>
            <p:ph type="sldImg"/>
          </p:nvPr>
        </p:nvSpPr>
        <p:spPr>
          <a:ln/>
        </p:spPr>
      </p:sp>
      <p:sp>
        <p:nvSpPr>
          <p:cNvPr id="11100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92794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0F505-E5B5-4483-9667-FAA8E43076C2}" type="slidenum">
              <a:rPr lang="en-US" altLang="en-US"/>
              <a:pPr/>
              <a:t>52</a:t>
            </a:fld>
            <a:endParaRPr lang="en-US" altLang="en-US"/>
          </a:p>
        </p:txBody>
      </p:sp>
      <p:sp>
        <p:nvSpPr>
          <p:cNvPr id="970754" name="Rectangle 2"/>
          <p:cNvSpPr>
            <a:spLocks noGrp="1" noRot="1" noChangeAspect="1" noChangeArrowheads="1" noTextEdit="1"/>
          </p:cNvSpPr>
          <p:nvPr>
            <p:ph type="sldImg"/>
          </p:nvPr>
        </p:nvSpPr>
        <p:spPr>
          <a:ln/>
        </p:spPr>
      </p:sp>
      <p:sp>
        <p:nvSpPr>
          <p:cNvPr id="9707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23980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8FD617-9121-4354-9ED9-912A4BF5FF1F}" type="slidenum">
              <a:rPr lang="en-US" altLang="en-US"/>
              <a:pPr/>
              <a:t>53</a:t>
            </a:fld>
            <a:endParaRPr lang="en-US" altLang="en-US"/>
          </a:p>
        </p:txBody>
      </p:sp>
      <p:sp>
        <p:nvSpPr>
          <p:cNvPr id="972802" name="Rectangle 2"/>
          <p:cNvSpPr>
            <a:spLocks noGrp="1" noRot="1" noChangeAspect="1" noChangeArrowheads="1" noTextEdit="1"/>
          </p:cNvSpPr>
          <p:nvPr>
            <p:ph type="sldImg"/>
          </p:nvPr>
        </p:nvSpPr>
        <p:spPr>
          <a:ln/>
        </p:spPr>
      </p:sp>
      <p:sp>
        <p:nvSpPr>
          <p:cNvPr id="9728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14955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81FBA4-5B74-4907-8D7A-EC5DFD5DD12B}" type="slidenum">
              <a:rPr lang="en-US" altLang="en-US"/>
              <a:pPr/>
              <a:t>54</a:t>
            </a:fld>
            <a:endParaRPr lang="en-US" altLang="en-US"/>
          </a:p>
        </p:txBody>
      </p:sp>
      <p:sp>
        <p:nvSpPr>
          <p:cNvPr id="974850" name="Rectangle 2"/>
          <p:cNvSpPr>
            <a:spLocks noGrp="1" noRot="1" noChangeAspect="1" noChangeArrowheads="1" noTextEdit="1"/>
          </p:cNvSpPr>
          <p:nvPr>
            <p:ph type="sldImg"/>
          </p:nvPr>
        </p:nvSpPr>
        <p:spPr>
          <a:ln/>
        </p:spPr>
      </p:sp>
      <p:sp>
        <p:nvSpPr>
          <p:cNvPr id="9748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65298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6CCFCD-8217-41D3-A5A8-990CC505A59A}" type="slidenum">
              <a:rPr lang="en-US" altLang="en-US"/>
              <a:pPr/>
              <a:t>13</a:t>
            </a:fld>
            <a:endParaRPr lang="en-US" altLang="en-US"/>
          </a:p>
        </p:txBody>
      </p:sp>
      <p:sp>
        <p:nvSpPr>
          <p:cNvPr id="912386" name="Rectangle 2"/>
          <p:cNvSpPr>
            <a:spLocks noGrp="1" noRot="1" noChangeAspect="1" noChangeArrowheads="1" noTextEdit="1"/>
          </p:cNvSpPr>
          <p:nvPr>
            <p:ph type="sldImg"/>
          </p:nvPr>
        </p:nvSpPr>
        <p:spPr>
          <a:ln/>
        </p:spPr>
      </p:sp>
      <p:sp>
        <p:nvSpPr>
          <p:cNvPr id="9123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69542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494D16-BFC6-4183-A3CB-C9821606D1FE}" type="slidenum">
              <a:rPr lang="en-US" altLang="en-US"/>
              <a:pPr/>
              <a:t>55</a:t>
            </a:fld>
            <a:endParaRPr lang="en-US" altLang="en-US"/>
          </a:p>
        </p:txBody>
      </p:sp>
      <p:sp>
        <p:nvSpPr>
          <p:cNvPr id="976898" name="Rectangle 2"/>
          <p:cNvSpPr>
            <a:spLocks noGrp="1" noRot="1" noChangeAspect="1" noChangeArrowheads="1" noTextEdit="1"/>
          </p:cNvSpPr>
          <p:nvPr>
            <p:ph type="sldImg"/>
          </p:nvPr>
        </p:nvSpPr>
        <p:spPr>
          <a:ln/>
        </p:spPr>
      </p:sp>
      <p:sp>
        <p:nvSpPr>
          <p:cNvPr id="9768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281938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66493B-AF7D-4782-A7ED-86B0DE64C864}" type="slidenum">
              <a:rPr lang="en-US" altLang="en-US"/>
              <a:pPr/>
              <a:t>56</a:t>
            </a:fld>
            <a:endParaRPr lang="en-US" altLang="en-US"/>
          </a:p>
        </p:txBody>
      </p:sp>
      <p:sp>
        <p:nvSpPr>
          <p:cNvPr id="980994" name="Rectangle 2"/>
          <p:cNvSpPr>
            <a:spLocks noGrp="1" noRot="1" noChangeAspect="1" noChangeArrowheads="1" noTextEdit="1"/>
          </p:cNvSpPr>
          <p:nvPr>
            <p:ph type="sldImg"/>
          </p:nvPr>
        </p:nvSpPr>
        <p:spPr>
          <a:ln/>
        </p:spPr>
      </p:sp>
      <p:sp>
        <p:nvSpPr>
          <p:cNvPr id="9809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145614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D44F88-7395-4D9A-A6D8-85578EBA9A90}" type="slidenum">
              <a:rPr lang="en-US" altLang="en-US"/>
              <a:pPr/>
              <a:t>57</a:t>
            </a:fld>
            <a:endParaRPr lang="en-US" altLang="en-US"/>
          </a:p>
        </p:txBody>
      </p:sp>
      <p:sp>
        <p:nvSpPr>
          <p:cNvPr id="983042" name="Rectangle 2"/>
          <p:cNvSpPr>
            <a:spLocks noGrp="1" noRot="1" noChangeAspect="1" noChangeArrowheads="1" noTextEdit="1"/>
          </p:cNvSpPr>
          <p:nvPr>
            <p:ph type="sldImg"/>
          </p:nvPr>
        </p:nvSpPr>
        <p:spPr>
          <a:ln/>
        </p:spPr>
      </p:sp>
      <p:sp>
        <p:nvSpPr>
          <p:cNvPr id="9830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07448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59C329-891E-4BF9-9147-A2345D4E859E}" type="slidenum">
              <a:rPr lang="en-US" altLang="en-US"/>
              <a:pPr/>
              <a:t>58</a:t>
            </a:fld>
            <a:endParaRPr lang="en-US" altLang="en-US"/>
          </a:p>
        </p:txBody>
      </p:sp>
      <p:sp>
        <p:nvSpPr>
          <p:cNvPr id="985090" name="Rectangle 2"/>
          <p:cNvSpPr>
            <a:spLocks noGrp="1" noRot="1" noChangeAspect="1" noChangeArrowheads="1" noTextEdit="1"/>
          </p:cNvSpPr>
          <p:nvPr>
            <p:ph type="sldImg"/>
          </p:nvPr>
        </p:nvSpPr>
        <p:spPr>
          <a:ln/>
        </p:spPr>
      </p:sp>
      <p:sp>
        <p:nvSpPr>
          <p:cNvPr id="9850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001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466AA2-3F8B-45C6-9E11-E62FEB7D9F91}" type="slidenum">
              <a:rPr lang="en-US" altLang="en-US"/>
              <a:pPr/>
              <a:t>59</a:t>
            </a:fld>
            <a:endParaRPr lang="en-US" altLang="en-US"/>
          </a:p>
        </p:txBody>
      </p:sp>
      <p:sp>
        <p:nvSpPr>
          <p:cNvPr id="987138" name="Rectangle 2"/>
          <p:cNvSpPr>
            <a:spLocks noGrp="1" noRot="1" noChangeAspect="1" noChangeArrowheads="1" noTextEdit="1"/>
          </p:cNvSpPr>
          <p:nvPr>
            <p:ph type="sldImg"/>
          </p:nvPr>
        </p:nvSpPr>
        <p:spPr>
          <a:ln/>
        </p:spPr>
      </p:sp>
      <p:sp>
        <p:nvSpPr>
          <p:cNvPr id="9871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971576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5E875C-6B7E-4A54-A904-8659111207FB}" type="slidenum">
              <a:rPr lang="en-US" altLang="en-US"/>
              <a:pPr/>
              <a:t>60</a:t>
            </a:fld>
            <a:endParaRPr lang="en-US" altLang="en-US"/>
          </a:p>
        </p:txBody>
      </p:sp>
      <p:sp>
        <p:nvSpPr>
          <p:cNvPr id="991234" name="Rectangle 2"/>
          <p:cNvSpPr>
            <a:spLocks noGrp="1" noRot="1" noChangeAspect="1" noChangeArrowheads="1" noTextEdit="1"/>
          </p:cNvSpPr>
          <p:nvPr>
            <p:ph type="sldImg"/>
          </p:nvPr>
        </p:nvSpPr>
        <p:spPr>
          <a:ln/>
        </p:spPr>
      </p:sp>
      <p:sp>
        <p:nvSpPr>
          <p:cNvPr id="9912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966185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04CD71-BB28-4CBC-8DEF-F4492D4906DD}" type="slidenum">
              <a:rPr lang="en-US" altLang="en-US"/>
              <a:pPr/>
              <a:t>61</a:t>
            </a:fld>
            <a:endParaRPr lang="en-US" altLang="en-US"/>
          </a:p>
        </p:txBody>
      </p:sp>
      <p:sp>
        <p:nvSpPr>
          <p:cNvPr id="993282" name="Rectangle 2"/>
          <p:cNvSpPr>
            <a:spLocks noGrp="1" noRot="1" noChangeAspect="1" noChangeArrowheads="1" noTextEdit="1"/>
          </p:cNvSpPr>
          <p:nvPr>
            <p:ph type="sldImg"/>
          </p:nvPr>
        </p:nvSpPr>
        <p:spPr>
          <a:ln/>
        </p:spPr>
      </p:sp>
      <p:sp>
        <p:nvSpPr>
          <p:cNvPr id="9932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388455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A8BC95-7957-404A-B994-BC7EE6F8F60A}" type="slidenum">
              <a:rPr lang="en-US" altLang="en-US"/>
              <a:pPr/>
              <a:t>62</a:t>
            </a:fld>
            <a:endParaRPr lang="en-US" altLang="en-US"/>
          </a:p>
        </p:txBody>
      </p:sp>
      <p:sp>
        <p:nvSpPr>
          <p:cNvPr id="1114114" name="Rectangle 2"/>
          <p:cNvSpPr>
            <a:spLocks noGrp="1" noRot="1" noChangeAspect="1" noChangeArrowheads="1" noTextEdit="1"/>
          </p:cNvSpPr>
          <p:nvPr>
            <p:ph type="sldImg"/>
          </p:nvPr>
        </p:nvSpPr>
        <p:spPr>
          <a:ln/>
        </p:spPr>
      </p:sp>
      <p:sp>
        <p:nvSpPr>
          <p:cNvPr id="11141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862903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68E8C4-F90F-4364-89AE-7F9F63CC8FC9}" type="slidenum">
              <a:rPr lang="en-US" altLang="en-US"/>
              <a:pPr/>
              <a:t>63</a:t>
            </a:fld>
            <a:endParaRPr lang="en-US" altLang="en-US"/>
          </a:p>
        </p:txBody>
      </p:sp>
      <p:sp>
        <p:nvSpPr>
          <p:cNvPr id="968706" name="Rectangle 2"/>
          <p:cNvSpPr>
            <a:spLocks noGrp="1" noRot="1" noChangeAspect="1" noChangeArrowheads="1" noTextEdit="1"/>
          </p:cNvSpPr>
          <p:nvPr>
            <p:ph type="sldImg"/>
          </p:nvPr>
        </p:nvSpPr>
        <p:spPr>
          <a:ln/>
        </p:spPr>
      </p:sp>
      <p:sp>
        <p:nvSpPr>
          <p:cNvPr id="9687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445894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FFD0EB-49E0-4480-8363-C50C42F5E64D}" type="slidenum">
              <a:rPr lang="en-US" altLang="en-US"/>
              <a:pPr/>
              <a:t>64</a:t>
            </a:fld>
            <a:endParaRPr lang="en-US" altLang="en-US"/>
          </a:p>
        </p:txBody>
      </p:sp>
      <p:sp>
        <p:nvSpPr>
          <p:cNvPr id="1116162" name="Rectangle 2"/>
          <p:cNvSpPr>
            <a:spLocks noGrp="1" noRot="1" noChangeAspect="1" noChangeArrowheads="1" noTextEdit="1"/>
          </p:cNvSpPr>
          <p:nvPr>
            <p:ph type="sldImg"/>
          </p:nvPr>
        </p:nvSpPr>
        <p:spPr>
          <a:ln/>
        </p:spPr>
      </p:sp>
      <p:sp>
        <p:nvSpPr>
          <p:cNvPr id="11161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4925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3CC19C-2517-41DE-8104-87E4EF9E30A7}" type="slidenum">
              <a:rPr lang="en-US" altLang="en-US"/>
              <a:pPr/>
              <a:t>14</a:t>
            </a:fld>
            <a:endParaRPr lang="en-US" altLang="en-US"/>
          </a:p>
        </p:txBody>
      </p:sp>
      <p:sp>
        <p:nvSpPr>
          <p:cNvPr id="962562" name="Rectangle 2"/>
          <p:cNvSpPr>
            <a:spLocks noGrp="1" noRot="1" noChangeAspect="1" noChangeArrowheads="1" noTextEdit="1"/>
          </p:cNvSpPr>
          <p:nvPr>
            <p:ph type="sldImg"/>
          </p:nvPr>
        </p:nvSpPr>
        <p:spPr>
          <a:ln/>
        </p:spPr>
      </p:sp>
      <p:sp>
        <p:nvSpPr>
          <p:cNvPr id="9625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513496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62C287-00CC-4404-B949-7CF6065C9430}" type="slidenum">
              <a:rPr lang="en-US" altLang="en-US"/>
              <a:pPr/>
              <a:t>65</a:t>
            </a:fld>
            <a:endParaRPr lang="en-US" altLang="en-US"/>
          </a:p>
        </p:txBody>
      </p:sp>
      <p:sp>
        <p:nvSpPr>
          <p:cNvPr id="1118210" name="Rectangle 2"/>
          <p:cNvSpPr>
            <a:spLocks noGrp="1" noRot="1" noChangeAspect="1" noChangeArrowheads="1" noTextEdit="1"/>
          </p:cNvSpPr>
          <p:nvPr>
            <p:ph type="sldImg"/>
          </p:nvPr>
        </p:nvSpPr>
        <p:spPr>
          <a:ln/>
        </p:spPr>
      </p:sp>
      <p:sp>
        <p:nvSpPr>
          <p:cNvPr id="11182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221943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969AC2-7AA5-4305-9F9D-3EDDEC9C2FD0}" type="slidenum">
              <a:rPr lang="en-US" altLang="en-US"/>
              <a:pPr/>
              <a:t>66</a:t>
            </a:fld>
            <a:endParaRPr lang="en-US" altLang="en-US"/>
          </a:p>
        </p:txBody>
      </p:sp>
      <p:sp>
        <p:nvSpPr>
          <p:cNvPr id="1120258" name="Rectangle 2"/>
          <p:cNvSpPr>
            <a:spLocks noGrp="1" noRot="1" noChangeAspect="1" noChangeArrowheads="1" noTextEdit="1"/>
          </p:cNvSpPr>
          <p:nvPr>
            <p:ph type="sldImg"/>
          </p:nvPr>
        </p:nvSpPr>
        <p:spPr>
          <a:ln/>
        </p:spPr>
      </p:sp>
      <p:sp>
        <p:nvSpPr>
          <p:cNvPr id="11202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979782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A8184B-C95A-4377-8675-9B781AF469F1}" type="slidenum">
              <a:rPr lang="en-US" altLang="en-US"/>
              <a:pPr/>
              <a:t>67</a:t>
            </a:fld>
            <a:endParaRPr lang="en-US" altLang="en-US"/>
          </a:p>
        </p:txBody>
      </p:sp>
      <p:sp>
        <p:nvSpPr>
          <p:cNvPr id="1001474" name="Rectangle 2"/>
          <p:cNvSpPr>
            <a:spLocks noGrp="1" noRot="1" noChangeAspect="1" noChangeArrowheads="1" noTextEdit="1"/>
          </p:cNvSpPr>
          <p:nvPr>
            <p:ph type="sldImg"/>
          </p:nvPr>
        </p:nvSpPr>
        <p:spPr>
          <a:ln/>
        </p:spPr>
      </p:sp>
      <p:sp>
        <p:nvSpPr>
          <p:cNvPr id="10014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413866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52D405-FB53-4FE2-AC67-22A05BBA2914}" type="slidenum">
              <a:rPr lang="en-US" altLang="en-US"/>
              <a:pPr/>
              <a:t>68</a:t>
            </a:fld>
            <a:endParaRPr lang="en-US" altLang="en-US"/>
          </a:p>
        </p:txBody>
      </p:sp>
      <p:sp>
        <p:nvSpPr>
          <p:cNvPr id="1003522" name="Rectangle 2"/>
          <p:cNvSpPr>
            <a:spLocks noGrp="1" noRot="1" noChangeAspect="1" noChangeArrowheads="1" noTextEdit="1"/>
          </p:cNvSpPr>
          <p:nvPr>
            <p:ph type="sldImg"/>
          </p:nvPr>
        </p:nvSpPr>
        <p:spPr>
          <a:ln/>
        </p:spPr>
      </p:sp>
      <p:sp>
        <p:nvSpPr>
          <p:cNvPr id="10035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083430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03CA5D-524A-4190-B2C0-32D78E81B7E0}" type="slidenum">
              <a:rPr lang="en-US" altLang="en-US"/>
              <a:pPr/>
              <a:t>69</a:t>
            </a:fld>
            <a:endParaRPr lang="en-US" altLang="en-US"/>
          </a:p>
        </p:txBody>
      </p:sp>
      <p:sp>
        <p:nvSpPr>
          <p:cNvPr id="1124354" name="Rectangle 2"/>
          <p:cNvSpPr>
            <a:spLocks noGrp="1" noRot="1" noChangeAspect="1" noChangeArrowheads="1" noTextEdit="1"/>
          </p:cNvSpPr>
          <p:nvPr>
            <p:ph type="sldImg"/>
          </p:nvPr>
        </p:nvSpPr>
        <p:spPr>
          <a:ln/>
        </p:spPr>
      </p:sp>
      <p:sp>
        <p:nvSpPr>
          <p:cNvPr id="11243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644090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70</a:t>
            </a:fld>
            <a:endParaRPr lang="en-US"/>
          </a:p>
        </p:txBody>
      </p:sp>
    </p:spTree>
    <p:extLst>
      <p:ext uri="{BB962C8B-B14F-4D97-AF65-F5344CB8AC3E}">
        <p14:creationId xmlns:p14="http://schemas.microsoft.com/office/powerpoint/2010/main" val="42160717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71</a:t>
            </a:fld>
            <a:endParaRPr lang="en-US"/>
          </a:p>
        </p:txBody>
      </p:sp>
    </p:spTree>
    <p:extLst>
      <p:ext uri="{BB962C8B-B14F-4D97-AF65-F5344CB8AC3E}">
        <p14:creationId xmlns:p14="http://schemas.microsoft.com/office/powerpoint/2010/main" val="21114227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a:t>Client programs, such as browsers, need to load a list of trusted CA certificated beforehand, or they will not be able to verify any certificate</a:t>
            </a:r>
          </a:p>
          <a:p>
            <a:pPr marL="171450" indent="-171450">
              <a:buFont typeface="Arial" panose="020B0604020202020204" pitchFamily="34" charset="0"/>
              <a:buChar char="•"/>
            </a:pPr>
            <a:r>
              <a:rPr lang="en-US" baseline="0" dirty="0"/>
              <a:t>If the signing CA is on the list, the certificate can be directly verified </a:t>
            </a: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72</a:t>
            </a:fld>
            <a:endParaRPr lang="en-US"/>
          </a:p>
        </p:txBody>
      </p:sp>
    </p:spTree>
    <p:extLst>
      <p:ext uri="{BB962C8B-B14F-4D97-AF65-F5344CB8AC3E}">
        <p14:creationId xmlns:p14="http://schemas.microsoft.com/office/powerpoint/2010/main" val="6748375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73</a:t>
            </a:fld>
            <a:endParaRPr lang="en-US"/>
          </a:p>
        </p:txBody>
      </p:sp>
    </p:spTree>
    <p:extLst>
      <p:ext uri="{BB962C8B-B14F-4D97-AF65-F5344CB8AC3E}">
        <p14:creationId xmlns:p14="http://schemas.microsoft.com/office/powerpoint/2010/main" val="36832105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solidFill>
                  <a:srgbClr val="7D4788"/>
                </a:solidFill>
                <a:latin typeface="-apple-system"/>
              </a:rPr>
              <a:t>What is a cryptographic key?</a:t>
            </a:r>
          </a:p>
          <a:p>
            <a:r>
              <a:rPr lang="en-GB" dirty="0" smtClean="0">
                <a:solidFill>
                  <a:srgbClr val="424242"/>
                </a:solidFill>
                <a:latin typeface="-apple-system"/>
              </a:rPr>
              <a:t>In encryption, a key is a string of data that is used to alter messages so that they become encrypted – in other words, so that the data appears randomized or scrambled. A key is also used for decrypting the data, or translating it from its scrambled form to its original form. (See </a:t>
            </a:r>
            <a:r>
              <a:rPr lang="en-GB" u="sng" dirty="0" smtClean="0">
                <a:solidFill>
                  <a:srgbClr val="7D4788"/>
                </a:solidFill>
                <a:latin typeface="-apple-system"/>
                <a:hlinkClick r:id="rId3"/>
              </a:rPr>
              <a:t>What is a cryptographic key?</a:t>
            </a:r>
            <a:r>
              <a:rPr lang="en-GB" dirty="0" smtClean="0">
                <a:solidFill>
                  <a:srgbClr val="424242"/>
                </a:solidFill>
                <a:latin typeface="-apple-system"/>
              </a:rPr>
              <a:t> to learn more.)</a:t>
            </a:r>
          </a:p>
          <a:p>
            <a:r>
              <a:rPr lang="en-GB" dirty="0" smtClean="0">
                <a:solidFill>
                  <a:srgbClr val="7D4788"/>
                </a:solidFill>
                <a:latin typeface="-apple-system"/>
              </a:rPr>
              <a:t>What is symmetric encryption? What is asymmetric encryption?</a:t>
            </a:r>
          </a:p>
          <a:p>
            <a:r>
              <a:rPr lang="en-GB" dirty="0" smtClean="0">
                <a:solidFill>
                  <a:srgbClr val="424242"/>
                </a:solidFill>
                <a:latin typeface="-apple-system"/>
              </a:rPr>
              <a:t>In symmetric encryption, the exact same key is used on both sides of a conversation, for both encrypting and decrypting. In a session that uses symmetric encryption, multiple keys can be used, but a message that is encrypted with one key is decrypted with that same key.</a:t>
            </a:r>
          </a:p>
          <a:p>
            <a:r>
              <a:rPr lang="en-GB" dirty="0" smtClean="0">
                <a:solidFill>
                  <a:srgbClr val="424242"/>
                </a:solidFill>
                <a:latin typeface="-apple-system"/>
              </a:rPr>
              <a:t>In asymmetric encryption, there are two keys, and data that is encrypted with one key can only be decrypted with the other key – unlike in symmetric encryption, when the same key both encrypts and decrypts. This is also known as </a:t>
            </a:r>
            <a:r>
              <a:rPr lang="en-GB" u="sng" dirty="0" smtClean="0">
                <a:solidFill>
                  <a:srgbClr val="7D4788"/>
                </a:solidFill>
                <a:latin typeface="-apple-system"/>
                <a:hlinkClick r:id="rId4"/>
              </a:rPr>
              <a:t>public key encryption</a:t>
            </a:r>
            <a:r>
              <a:rPr lang="en-GB" dirty="0" smtClean="0">
                <a:solidFill>
                  <a:srgbClr val="424242"/>
                </a:solidFill>
                <a:latin typeface="-apple-system"/>
              </a:rPr>
              <a:t>, because one of the keys is shared publicly.</a:t>
            </a:r>
          </a:p>
          <a:p>
            <a:endParaRPr lang="en-GB" dirty="0"/>
          </a:p>
        </p:txBody>
      </p:sp>
      <p:sp>
        <p:nvSpPr>
          <p:cNvPr id="4" name="Slide Number Placeholder 3"/>
          <p:cNvSpPr>
            <a:spLocks noGrp="1"/>
          </p:cNvSpPr>
          <p:nvPr>
            <p:ph type="sldNum" sz="quarter" idx="10"/>
          </p:nvPr>
        </p:nvSpPr>
        <p:spPr/>
        <p:txBody>
          <a:bodyPr/>
          <a:lstStyle/>
          <a:p>
            <a:fld id="{FD506D70-4FDC-464B-81DF-79C5C4B28E23}" type="slidenum">
              <a:rPr lang="en-US" smtClean="0"/>
              <a:pPr/>
              <a:t>74</a:t>
            </a:fld>
            <a:endParaRPr lang="en-US"/>
          </a:p>
        </p:txBody>
      </p:sp>
    </p:spTree>
    <p:extLst>
      <p:ext uri="{BB962C8B-B14F-4D97-AF65-F5344CB8AC3E}">
        <p14:creationId xmlns:p14="http://schemas.microsoft.com/office/powerpoint/2010/main" val="3443477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24AB5B-F610-4DE7-A55A-1DC934084DD5}" type="slidenum">
              <a:rPr lang="en-US" altLang="en-US"/>
              <a:pPr/>
              <a:t>15</a:t>
            </a:fld>
            <a:endParaRPr lang="en-US" altLang="en-US"/>
          </a:p>
        </p:txBody>
      </p:sp>
      <p:sp>
        <p:nvSpPr>
          <p:cNvPr id="1024002" name="Rectangle 2"/>
          <p:cNvSpPr>
            <a:spLocks noGrp="1" noRot="1" noChangeAspect="1" noChangeArrowheads="1" noTextEdit="1"/>
          </p:cNvSpPr>
          <p:nvPr>
            <p:ph type="sldImg"/>
          </p:nvPr>
        </p:nvSpPr>
        <p:spPr>
          <a:ln/>
        </p:spPr>
      </p:sp>
      <p:sp>
        <p:nvSpPr>
          <p:cNvPr id="10240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058046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a:t>Pre master secret : The length of the number depends on the key exchange algorithm. Secret is encrypted with the servers public key and sent to the server.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Session keys: the </a:t>
            </a:r>
            <a:r>
              <a:rPr lang="en-US" baseline="0" dirty="0" err="1"/>
              <a:t>client_write</a:t>
            </a:r>
            <a:r>
              <a:rPr lang="en-US" baseline="0" dirty="0"/>
              <a:t> keys are used to secure the data from the client to the server which the </a:t>
            </a:r>
            <a:r>
              <a:rPr lang="en-US" baseline="0" dirty="0" err="1"/>
              <a:t>server_write</a:t>
            </a:r>
            <a:r>
              <a:rPr lang="en-US" baseline="0" dirty="0"/>
              <a:t> keys are used to secure data from the server to the client. The communication is bi-directional so both directions use separate keys. </a:t>
            </a:r>
          </a:p>
          <a:p>
            <a:pPr marL="171450" indent="-171450">
              <a:buFont typeface="Arial" panose="020B0604020202020204" pitchFamily="34" charset="0"/>
              <a:buChar char="•"/>
            </a:pPr>
            <a:r>
              <a:rPr lang="en-US" baseline="0" dirty="0"/>
              <a:t>The figure assumes we are using AES_256_CBC_SHA so each key is 32 bytes long</a:t>
            </a:r>
          </a:p>
        </p:txBody>
      </p:sp>
      <p:sp>
        <p:nvSpPr>
          <p:cNvPr id="4" name="Slide Number Placeholder 3"/>
          <p:cNvSpPr>
            <a:spLocks noGrp="1"/>
          </p:cNvSpPr>
          <p:nvPr>
            <p:ph type="sldNum" sz="quarter" idx="10"/>
          </p:nvPr>
        </p:nvSpPr>
        <p:spPr/>
        <p:txBody>
          <a:bodyPr/>
          <a:lstStyle/>
          <a:p>
            <a:fld id="{813B53B7-307D-4EBF-AD19-37FF267B60C8}" type="slidenum">
              <a:rPr lang="en-US" smtClean="0"/>
              <a:t>80</a:t>
            </a:fld>
            <a:endParaRPr lang="en-US"/>
          </a:p>
        </p:txBody>
      </p:sp>
    </p:spTree>
    <p:extLst>
      <p:ext uri="{BB962C8B-B14F-4D97-AF65-F5344CB8AC3E}">
        <p14:creationId xmlns:p14="http://schemas.microsoft.com/office/powerpoint/2010/main" val="41370925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smtClean="0"/>
              <a:t>In </a:t>
            </a:r>
            <a:r>
              <a:rPr lang="en-US" baseline="0" dirty="0"/>
              <a:t>this </a:t>
            </a:r>
            <a:r>
              <a:rPr lang="en-US" baseline="0" dirty="0" smtClean="0"/>
              <a:t>section</a:t>
            </a:r>
            <a:r>
              <a:rPr lang="en-US" baseline="0" dirty="0"/>
              <a:t>, we focus on the application record type, which is used to transfer application data between a client and a </a:t>
            </a:r>
            <a:r>
              <a:rPr lang="en-US" baseline="0" dirty="0" smtClean="0"/>
              <a:t>server</a:t>
            </a:r>
          </a:p>
          <a:p>
            <a:pPr marL="171450" indent="-171450">
              <a:buFont typeface="Arial" panose="020B0604020202020204" pitchFamily="34" charset="0"/>
              <a:buChar char="•"/>
            </a:pPr>
            <a:endParaRPr lang="en-US" baseline="0" dirty="0" smtClean="0"/>
          </a:p>
          <a:p>
            <a:pPr lvl="0"/>
            <a:r>
              <a:rPr lang="en-US" sz="1350" dirty="0" smtClean="0"/>
              <a:t>Content Type: Indicates the type of protocol data carried by current record (handshake, alert, application, heartbeat or </a:t>
            </a:r>
            <a:r>
              <a:rPr lang="en-US" sz="1350" dirty="0" err="1" smtClean="0"/>
              <a:t>ChangeCipherSpec</a:t>
            </a:r>
            <a:r>
              <a:rPr lang="en-US" sz="1350" dirty="0" smtClean="0"/>
              <a:t>) </a:t>
            </a:r>
          </a:p>
          <a:p>
            <a:pPr lvl="0"/>
            <a:r>
              <a:rPr lang="en-US" sz="1350" dirty="0" smtClean="0"/>
              <a:t>Version: This field identifies major and minor version of TLS being used</a:t>
            </a:r>
          </a:p>
          <a:p>
            <a:pPr lvl="0"/>
            <a:r>
              <a:rPr lang="en-US" sz="1350" dirty="0" smtClean="0"/>
              <a:t>Length: The length of the payload field. </a:t>
            </a:r>
          </a:p>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81</a:t>
            </a:fld>
            <a:endParaRPr lang="en-US"/>
          </a:p>
        </p:txBody>
      </p:sp>
    </p:spTree>
    <p:extLst>
      <p:ext uri="{BB962C8B-B14F-4D97-AF65-F5344CB8AC3E}">
        <p14:creationId xmlns:p14="http://schemas.microsoft.com/office/powerpoint/2010/main" val="13015765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900" dirty="0" smtClean="0"/>
              <a:t>Applications invoke </a:t>
            </a:r>
            <a:r>
              <a:rPr lang="en-US" sz="900" i="1" dirty="0" err="1" smtClean="0"/>
              <a:t>SSL_read</a:t>
            </a:r>
            <a:r>
              <a:rPr lang="en-US" sz="900" i="1" dirty="0" smtClean="0"/>
              <a:t>() </a:t>
            </a:r>
            <a:r>
              <a:rPr lang="en-US" sz="900" dirty="0" smtClean="0"/>
              <a:t>to read data over TLS which calls the system </a:t>
            </a:r>
            <a:r>
              <a:rPr lang="en-US" sz="900" i="1" dirty="0" smtClean="0"/>
              <a:t>read()</a:t>
            </a:r>
            <a:r>
              <a:rPr lang="en-US" sz="900" dirty="0" smtClean="0"/>
              <a:t> to read one or multiple records from the TCP stream</a:t>
            </a:r>
          </a:p>
          <a:p>
            <a:r>
              <a:rPr lang="en-US" sz="900" dirty="0" smtClean="0"/>
              <a:t>After reading, the packet is decrypted, MAC is verified, data is decompressed (if needed) and then data is given to the application</a:t>
            </a:r>
          </a:p>
          <a:p>
            <a:pPr marL="0" indent="0">
              <a:buFont typeface="Arial" panose="020B0604020202020204" pitchFamily="34" charset="0"/>
              <a:buNone/>
            </a:pPr>
            <a:endParaRPr lang="en-US" baseline="0" dirty="0" smtClean="0"/>
          </a:p>
          <a:p>
            <a:pPr marL="0" indent="0">
              <a:buNone/>
            </a:pPr>
            <a:r>
              <a:rPr lang="en-US" sz="900" i="1" dirty="0" smtClean="0"/>
              <a:t>When </a:t>
            </a:r>
            <a:r>
              <a:rPr lang="en-US" sz="900" i="1" dirty="0" err="1" smtClean="0"/>
              <a:t>SSL_read</a:t>
            </a:r>
            <a:r>
              <a:rPr lang="en-US" sz="900" i="1" dirty="0" smtClean="0"/>
              <a:t>() is called and TLS buffer is empty:</a:t>
            </a:r>
          </a:p>
          <a:p>
            <a:r>
              <a:rPr lang="en-US" sz="900" dirty="0" smtClean="0"/>
              <a:t>one TLS record is retrieved from the TCP buffer and processed</a:t>
            </a:r>
          </a:p>
          <a:p>
            <a:r>
              <a:rPr lang="en-US" sz="900" dirty="0" smtClean="0"/>
              <a:t>If the number of bytes is not enough to satisfy the request, another TLS record is retrieved.</a:t>
            </a:r>
          </a:p>
          <a:p>
            <a:r>
              <a:rPr lang="en-US" sz="900" dirty="0" smtClean="0"/>
              <a:t>This will repeat until the request is satisfied or no more data is available</a:t>
            </a:r>
          </a:p>
          <a:p>
            <a:r>
              <a:rPr lang="en-US" sz="900" dirty="0" smtClean="0"/>
              <a:t>If the total number of processed bytes exceeds the required number, leftover is stored in the TLS buffer for later read requests</a:t>
            </a:r>
          </a:p>
          <a:p>
            <a:pPr marL="0" indent="0">
              <a:buNone/>
            </a:pPr>
            <a:endParaRPr lang="en-US" sz="900" dirty="0" smtClean="0"/>
          </a:p>
          <a:p>
            <a:pPr marL="0" indent="0">
              <a:buNone/>
            </a:pPr>
            <a:r>
              <a:rPr lang="en-US" sz="900" i="1" dirty="0" smtClean="0"/>
              <a:t>When </a:t>
            </a:r>
            <a:r>
              <a:rPr lang="en-US" sz="900" i="1" dirty="0" err="1" smtClean="0"/>
              <a:t>SSL_read</a:t>
            </a:r>
            <a:r>
              <a:rPr lang="en-US" sz="900" i="1" dirty="0" smtClean="0"/>
              <a:t>() is called and TLS buffer is not empty:</a:t>
            </a:r>
          </a:p>
          <a:p>
            <a:r>
              <a:rPr lang="en-US" sz="900" dirty="0" smtClean="0"/>
              <a:t>TLS tries to get the requested amount of data from the TLS buffer</a:t>
            </a:r>
          </a:p>
          <a:p>
            <a:r>
              <a:rPr lang="en-US" sz="900" dirty="0" smtClean="0"/>
              <a:t>If the buffer contains enough data, TLS returns the required amount to the application</a:t>
            </a:r>
          </a:p>
          <a:p>
            <a:r>
              <a:rPr lang="en-US" sz="900" dirty="0" smtClean="0"/>
              <a:t>If the buffer does not contain enough data, TLS returns all the amount to the application</a:t>
            </a: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82</a:t>
            </a:fld>
            <a:endParaRPr lang="en-US"/>
          </a:p>
        </p:txBody>
      </p:sp>
    </p:spTree>
    <p:extLst>
      <p:ext uri="{BB962C8B-B14F-4D97-AF65-F5344CB8AC3E}">
        <p14:creationId xmlns:p14="http://schemas.microsoft.com/office/powerpoint/2010/main" val="7840696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HTTP </a:t>
            </a:r>
            <a:r>
              <a:rPr lang="en-GB" sz="1200" b="0" i="0" kern="1200" dirty="0" err="1" smtClean="0">
                <a:solidFill>
                  <a:schemeClr val="tx1"/>
                </a:solidFill>
                <a:effectLst/>
                <a:latin typeface="+mn-lt"/>
                <a:ea typeface="+mn-ea"/>
                <a:cs typeface="+mn-cs"/>
              </a:rPr>
              <a:t>tunneling</a:t>
            </a:r>
            <a:r>
              <a:rPr lang="en-GB" sz="1200" b="0" i="0" kern="1200" dirty="0" smtClean="0">
                <a:solidFill>
                  <a:schemeClr val="tx1"/>
                </a:solidFill>
                <a:effectLst/>
                <a:latin typeface="+mn-lt"/>
                <a:ea typeface="+mn-ea"/>
                <a:cs typeface="+mn-cs"/>
              </a:rPr>
              <a:t> without using CONNECT[</a:t>
            </a:r>
            <a:r>
              <a:rPr lang="en-GB" sz="1200" b="0" i="0" u="none" strike="noStrike" kern="1200" dirty="0" smtClean="0">
                <a:solidFill>
                  <a:schemeClr val="tx1"/>
                </a:solidFill>
                <a:effectLst/>
                <a:latin typeface="+mn-lt"/>
                <a:ea typeface="+mn-ea"/>
                <a:cs typeface="+mn-cs"/>
                <a:hlinkClick r:id="rId3" tooltip="Edit section: HTTP tunneling without using CONNECT"/>
              </a:rPr>
              <a:t>edit</a:t>
            </a:r>
            <a:r>
              <a:rPr lang="en-GB" sz="1200" b="0" i="0" kern="1200" dirty="0" smtClean="0">
                <a:solidFill>
                  <a:schemeClr val="tx1"/>
                </a:solidFill>
                <a:effectLst/>
                <a:latin typeface="+mn-lt"/>
                <a:ea typeface="+mn-ea"/>
                <a:cs typeface="+mn-cs"/>
              </a:rPr>
              <a:t>]</a:t>
            </a:r>
          </a:p>
          <a:p>
            <a:r>
              <a:rPr lang="en-GB" sz="1200" b="0" i="0" kern="1200" dirty="0" smtClean="0">
                <a:solidFill>
                  <a:schemeClr val="tx1"/>
                </a:solidFill>
                <a:effectLst/>
                <a:latin typeface="+mn-lt"/>
                <a:ea typeface="+mn-ea"/>
                <a:cs typeface="+mn-cs"/>
              </a:rPr>
              <a:t>A HTTP tunnel can also be implemented using only the usual HTTP methods as POST, GET, PUT and DELETE. This is similar to the approach used in Bidirectional-streams Over Synchronous HTTP (</a:t>
            </a:r>
            <a:r>
              <a:rPr lang="en-GB" sz="1200" b="0" i="0" u="none" strike="noStrike" kern="1200" dirty="0" smtClean="0">
                <a:solidFill>
                  <a:schemeClr val="tx1"/>
                </a:solidFill>
                <a:effectLst/>
                <a:latin typeface="+mn-lt"/>
                <a:ea typeface="+mn-ea"/>
                <a:cs typeface="+mn-cs"/>
                <a:hlinkClick r:id="rId4" tooltip="BOSH (protocol)"/>
              </a:rPr>
              <a:t>BOSH</a:t>
            </a:r>
            <a:r>
              <a:rPr lang="en-GB" sz="1200" b="0" i="0" kern="1200" dirty="0" smtClean="0">
                <a:solidFill>
                  <a:schemeClr val="tx1"/>
                </a:solidFill>
                <a:effectLst/>
                <a:latin typeface="+mn-lt"/>
                <a:ea typeface="+mn-ea"/>
                <a:cs typeface="+mn-cs"/>
              </a:rPr>
              <a:t>).</a:t>
            </a:r>
          </a:p>
          <a:p>
            <a:r>
              <a:rPr lang="en-GB" sz="1200" b="0" i="0" kern="1200" dirty="0" smtClean="0">
                <a:solidFill>
                  <a:schemeClr val="tx1"/>
                </a:solidFill>
                <a:effectLst/>
                <a:latin typeface="+mn-lt"/>
                <a:ea typeface="+mn-ea"/>
                <a:cs typeface="+mn-cs"/>
              </a:rPr>
              <a:t>In this </a:t>
            </a:r>
            <a:r>
              <a:rPr lang="en-GB" sz="1200" b="0" i="0" u="none" strike="noStrike" kern="1200" dirty="0" smtClean="0">
                <a:solidFill>
                  <a:schemeClr val="tx1"/>
                </a:solidFill>
                <a:effectLst/>
                <a:latin typeface="+mn-lt"/>
                <a:ea typeface="+mn-ea"/>
                <a:cs typeface="+mn-cs"/>
                <a:hlinkClick r:id="rId5"/>
              </a:rPr>
              <a:t>proof-of-concept program </a:t>
            </a:r>
            <a:r>
              <a:rPr lang="en-GB" sz="1200" b="0" i="0" kern="1200" dirty="0" smtClean="0">
                <a:solidFill>
                  <a:schemeClr val="tx1"/>
                </a:solidFill>
                <a:effectLst/>
                <a:latin typeface="+mn-lt"/>
                <a:ea typeface="+mn-ea"/>
                <a:cs typeface="+mn-cs"/>
              </a:rPr>
              <a:t>, a special HTTP server runs outside the protected network and a client program is run on a computer inside the protected network. Whenever any network traffic is passed from the client, the client repackages the traffic data as a HTTP request and relays the data to the outside server, which extracts and executes the original network request for the client. The response to the request, sent to the server, is then repackaged as an HTTP response and relayed back to the client. Since all traffic is encapsulated inside normal GET and POST requests and responses, this approach works through most proxies and firewalls.</a:t>
            </a:r>
          </a:p>
          <a:p>
            <a:endParaRPr lang="en-GB" dirty="0"/>
          </a:p>
        </p:txBody>
      </p:sp>
      <p:sp>
        <p:nvSpPr>
          <p:cNvPr id="4" name="Slide Number Placeholder 3"/>
          <p:cNvSpPr>
            <a:spLocks noGrp="1"/>
          </p:cNvSpPr>
          <p:nvPr>
            <p:ph type="sldNum" sz="quarter" idx="10"/>
          </p:nvPr>
        </p:nvSpPr>
        <p:spPr/>
        <p:txBody>
          <a:bodyPr/>
          <a:lstStyle/>
          <a:p>
            <a:fld id="{FD506D70-4FDC-464B-81DF-79C5C4B28E23}" type="slidenum">
              <a:rPr lang="en-US" smtClean="0"/>
              <a:pPr/>
              <a:t>85</a:t>
            </a:fld>
            <a:endParaRPr lang="en-US"/>
          </a:p>
        </p:txBody>
      </p:sp>
    </p:spTree>
    <p:extLst>
      <p:ext uri="{BB962C8B-B14F-4D97-AF65-F5344CB8AC3E}">
        <p14:creationId xmlns:p14="http://schemas.microsoft.com/office/powerpoint/2010/main" val="15141206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SNI:   server name indication</a:t>
            </a:r>
          </a:p>
          <a:p>
            <a:r>
              <a:rPr lang="en-US" dirty="0" smtClean="0"/>
              <a:t>http://en.wikipedia.org/wiki/HTTP_tunnel</a:t>
            </a:r>
          </a:p>
          <a:p>
            <a:r>
              <a:rPr lang="en-US" dirty="0" smtClean="0"/>
              <a:t>https://www.igvita.com/2011/12/01/web-vpn-secure-proxies-with-spdy-chrome</a:t>
            </a:r>
            <a:r>
              <a:rPr lang="en-US" dirty="0" smtClean="0"/>
              <a:t>/</a:t>
            </a:r>
          </a:p>
          <a:p>
            <a:endParaRPr lang="en-US" dirty="0" smtClean="0"/>
          </a:p>
          <a:p>
            <a:r>
              <a:rPr lang="en-GB" sz="1200" b="0" i="0" kern="1200" dirty="0" smtClean="0">
                <a:solidFill>
                  <a:schemeClr val="tx1"/>
                </a:solidFill>
                <a:effectLst/>
                <a:latin typeface="+mn-lt"/>
                <a:ea typeface="+mn-ea"/>
                <a:cs typeface="+mn-cs"/>
              </a:rPr>
              <a:t>In computer networking, a proxy server is a server application or appliance that acts as an intermediary for requests from clients seeking resources from servers that provide those resources.</a:t>
            </a:r>
            <a:endParaRPr lang="en-US" dirty="0"/>
          </a:p>
        </p:txBody>
      </p:sp>
      <p:sp>
        <p:nvSpPr>
          <p:cNvPr id="4" name="Slide Number Placeholder 3"/>
          <p:cNvSpPr>
            <a:spLocks noGrp="1"/>
          </p:cNvSpPr>
          <p:nvPr>
            <p:ph type="sldNum" sz="quarter" idx="10"/>
          </p:nvPr>
        </p:nvSpPr>
        <p:spPr/>
        <p:txBody>
          <a:bodyPr/>
          <a:lstStyle/>
          <a:p>
            <a:pPr>
              <a:defRPr/>
            </a:pPr>
            <a:fld id="{284BD22D-C71C-4A5B-A1AA-396BEFD6955F}" type="slidenum">
              <a:rPr lang="en-US" smtClean="0"/>
              <a:pPr>
                <a:defRPr/>
              </a:pPr>
              <a:t>89</a:t>
            </a:fld>
            <a:endParaRPr lang="en-US"/>
          </a:p>
        </p:txBody>
      </p:sp>
    </p:spTree>
    <p:extLst>
      <p:ext uri="{BB962C8B-B14F-4D97-AF65-F5344CB8AC3E}">
        <p14:creationId xmlns:p14="http://schemas.microsoft.com/office/powerpoint/2010/main" val="22063272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r>
              <a:rPr lang="en-US" smtClean="0"/>
              <a:t>Network attacker:    controls routers,  DNS;   can inject, delete, and modify packets</a:t>
            </a:r>
          </a:p>
        </p:txBody>
      </p:sp>
      <p:sp>
        <p:nvSpPr>
          <p:cNvPr id="66564" name="Slide Number Placeholder 3"/>
          <p:cNvSpPr>
            <a:spLocks noGrp="1"/>
          </p:cNvSpPr>
          <p:nvPr>
            <p:ph type="sldNum" sz="quarter" idx="5"/>
          </p:nvPr>
        </p:nvSpPr>
        <p:spPr>
          <a:noFill/>
        </p:spPr>
        <p:txBody>
          <a:bodyPr/>
          <a:lstStyle/>
          <a:p>
            <a:fld id="{A5063681-6466-403A-82BB-BA32AF0EA2DD}" type="slidenum">
              <a:rPr lang="en-US" smtClean="0"/>
              <a:pPr/>
              <a:t>93</a:t>
            </a:fld>
            <a:endParaRPr lang="en-US" smtClean="0"/>
          </a:p>
        </p:txBody>
      </p:sp>
    </p:spTree>
    <p:extLst>
      <p:ext uri="{BB962C8B-B14F-4D97-AF65-F5344CB8AC3E}">
        <p14:creationId xmlns:p14="http://schemas.microsoft.com/office/powerpoint/2010/main" val="35064939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67DD08DA-5068-4416-B171-B03E4DCF3165}" type="slidenum">
              <a:rPr lang="en-US" smtClean="0"/>
              <a:pPr/>
              <a:t>97</a:t>
            </a:fld>
            <a:endParaRPr 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r>
              <a:rPr lang="en-US" smtClean="0"/>
              <a:t>Both inner and outer windows are focused</a:t>
            </a:r>
          </a:p>
        </p:txBody>
      </p:sp>
    </p:spTree>
    <p:extLst>
      <p:ext uri="{BB962C8B-B14F-4D97-AF65-F5344CB8AC3E}">
        <p14:creationId xmlns:p14="http://schemas.microsoft.com/office/powerpoint/2010/main" val="40717266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User has no way to tell that his password is sent over HTTPS</a:t>
            </a:r>
            <a:r>
              <a:rPr lang="en-US" baseline="0" dirty="0" smtClean="0"/>
              <a:t> to site.   </a:t>
            </a:r>
            <a:br>
              <a:rPr lang="en-US" baseline="0" dirty="0" smtClean="0"/>
            </a:br>
            <a:r>
              <a:rPr lang="en-US" baseline="0" dirty="0" smtClean="0"/>
              <a:t>Also has no way to tell that page wasn’t modified </a:t>
            </a:r>
            <a:r>
              <a:rPr lang="en-US" baseline="0" dirty="0" err="1" smtClean="0"/>
              <a:t>enroute</a:t>
            </a:r>
            <a:r>
              <a:rPr lang="en-US" baseline="0" dirty="0" smtClean="0"/>
              <a:t> (e.g. change form action).</a:t>
            </a:r>
          </a:p>
          <a:p>
            <a:r>
              <a:rPr lang="en-US" baseline="0" dirty="0" smtClean="0"/>
              <a:t>Note the confusing lock next to “LOGIN” that suggests this is HTTPS.</a:t>
            </a:r>
            <a:endParaRPr lang="en-US" dirty="0"/>
          </a:p>
        </p:txBody>
      </p:sp>
      <p:sp>
        <p:nvSpPr>
          <p:cNvPr id="4" name="Slide Number Placeholder 3"/>
          <p:cNvSpPr>
            <a:spLocks noGrp="1"/>
          </p:cNvSpPr>
          <p:nvPr>
            <p:ph type="sldNum" sz="quarter" idx="10"/>
          </p:nvPr>
        </p:nvSpPr>
        <p:spPr/>
        <p:txBody>
          <a:bodyPr/>
          <a:lstStyle/>
          <a:p>
            <a:pPr>
              <a:defRPr/>
            </a:pPr>
            <a:fld id="{284BD22D-C71C-4A5B-A1AA-396BEFD6955F}" type="slidenum">
              <a:rPr lang="en-US" smtClean="0"/>
              <a:pPr>
                <a:defRPr/>
              </a:pPr>
              <a:t>98</a:t>
            </a:fld>
            <a:endParaRPr lang="en-US"/>
          </a:p>
        </p:txBody>
      </p:sp>
    </p:spTree>
    <p:extLst>
      <p:ext uri="{BB962C8B-B14F-4D97-AF65-F5344CB8AC3E}">
        <p14:creationId xmlns:p14="http://schemas.microsoft.com/office/powerpoint/2010/main" val="949628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ssl_strip</a:t>
            </a:r>
            <a:r>
              <a:rPr lang="en-US" dirty="0" smtClean="0"/>
              <a:t>:    prevents</a:t>
            </a:r>
            <a:r>
              <a:rPr lang="en-US" baseline="0" dirty="0" smtClean="0"/>
              <a:t> browser from upgrading,  but does the SSL upgrade when communicating with the server.    Server has no idea this is taking place.</a:t>
            </a:r>
            <a:endParaRPr lang="en-US" dirty="0"/>
          </a:p>
        </p:txBody>
      </p:sp>
      <p:sp>
        <p:nvSpPr>
          <p:cNvPr id="4" name="Slide Number Placeholder 3"/>
          <p:cNvSpPr>
            <a:spLocks noGrp="1"/>
          </p:cNvSpPr>
          <p:nvPr>
            <p:ph type="sldNum" sz="quarter" idx="10"/>
          </p:nvPr>
        </p:nvSpPr>
        <p:spPr/>
        <p:txBody>
          <a:bodyPr/>
          <a:lstStyle/>
          <a:p>
            <a:pPr>
              <a:defRPr/>
            </a:pPr>
            <a:fld id="{284BD22D-C71C-4A5B-A1AA-396BEFD6955F}" type="slidenum">
              <a:rPr lang="en-US" smtClean="0"/>
              <a:pPr>
                <a:defRPr/>
              </a:pPr>
              <a:t>102</a:t>
            </a:fld>
            <a:endParaRPr lang="en-US"/>
          </a:p>
        </p:txBody>
      </p:sp>
    </p:spTree>
    <p:extLst>
      <p:ext uri="{BB962C8B-B14F-4D97-AF65-F5344CB8AC3E}">
        <p14:creationId xmlns:p14="http://schemas.microsoft.com/office/powerpoint/2010/main" val="10062886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max-age</a:t>
            </a:r>
            <a:r>
              <a:rPr lang="en-US" baseline="0" dirty="0" smtClean="0"/>
              <a:t> is given in seconds  (31.10^6) is one year.</a:t>
            </a:r>
            <a:endParaRPr lang="en-US" dirty="0"/>
          </a:p>
        </p:txBody>
      </p:sp>
      <p:sp>
        <p:nvSpPr>
          <p:cNvPr id="4" name="Slide Number Placeholder 3"/>
          <p:cNvSpPr>
            <a:spLocks noGrp="1"/>
          </p:cNvSpPr>
          <p:nvPr>
            <p:ph type="sldNum" sz="quarter" idx="10"/>
          </p:nvPr>
        </p:nvSpPr>
        <p:spPr/>
        <p:txBody>
          <a:bodyPr/>
          <a:lstStyle/>
          <a:p>
            <a:pPr>
              <a:defRPr/>
            </a:pPr>
            <a:fld id="{284BD22D-C71C-4A5B-A1AA-396BEFD6955F}" type="slidenum">
              <a:rPr lang="en-US" smtClean="0"/>
              <a:pPr>
                <a:defRPr/>
              </a:pPr>
              <a:t>107</a:t>
            </a:fld>
            <a:endParaRPr lang="en-US"/>
          </a:p>
        </p:txBody>
      </p:sp>
    </p:spTree>
    <p:extLst>
      <p:ext uri="{BB962C8B-B14F-4D97-AF65-F5344CB8AC3E}">
        <p14:creationId xmlns:p14="http://schemas.microsoft.com/office/powerpoint/2010/main" val="3995963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C40968-1787-49CA-8714-FE8C60502328}" type="slidenum">
              <a:rPr lang="en-US" altLang="en-US"/>
              <a:pPr/>
              <a:t>16</a:t>
            </a:fld>
            <a:endParaRPr lang="en-US" altLang="en-US"/>
          </a:p>
        </p:txBody>
      </p:sp>
      <p:sp>
        <p:nvSpPr>
          <p:cNvPr id="1050626" name="Rectangle 2"/>
          <p:cNvSpPr>
            <a:spLocks noGrp="1" noRot="1" noChangeAspect="1" noChangeArrowheads="1" noTextEdit="1"/>
          </p:cNvSpPr>
          <p:nvPr>
            <p:ph type="sldImg"/>
          </p:nvPr>
        </p:nvSpPr>
        <p:spPr>
          <a:ln/>
        </p:spPr>
      </p:sp>
      <p:sp>
        <p:nvSpPr>
          <p:cNvPr id="10506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582479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endParaRPr lang="en-US" smtClean="0"/>
          </a:p>
        </p:txBody>
      </p:sp>
      <p:sp>
        <p:nvSpPr>
          <p:cNvPr id="70660" name="Slide Number Placeholder 3"/>
          <p:cNvSpPr>
            <a:spLocks noGrp="1"/>
          </p:cNvSpPr>
          <p:nvPr>
            <p:ph type="sldNum" sz="quarter" idx="5"/>
          </p:nvPr>
        </p:nvSpPr>
        <p:spPr>
          <a:noFill/>
        </p:spPr>
        <p:txBody>
          <a:bodyPr/>
          <a:lstStyle/>
          <a:p>
            <a:fld id="{B9759A1F-732D-488F-829B-42E4AB88323B}" type="slidenum">
              <a:rPr lang="en-US" smtClean="0"/>
              <a:pPr/>
              <a:t>111</a:t>
            </a:fld>
            <a:endParaRPr lang="en-US" smtClean="0"/>
          </a:p>
        </p:txBody>
      </p:sp>
    </p:spTree>
    <p:extLst>
      <p:ext uri="{BB962C8B-B14F-4D97-AF65-F5344CB8AC3E}">
        <p14:creationId xmlns:p14="http://schemas.microsoft.com/office/powerpoint/2010/main" val="42648481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239" eaLnBrk="0" fontAlgn="base" hangingPunct="0">
              <a:spcBef>
                <a:spcPct val="30000"/>
              </a:spcBef>
              <a:spcAft>
                <a:spcPct val="0"/>
              </a:spcAft>
              <a:defRPr/>
            </a:pPr>
            <a:r>
              <a:rPr lang="en-US" dirty="0" err="1" smtClean="0"/>
              <a:t>Etisalat</a:t>
            </a:r>
            <a:r>
              <a:rPr lang="en-US" dirty="0" smtClean="0"/>
              <a:t>:  cert. issued by </a:t>
            </a:r>
            <a:r>
              <a:rPr lang="en-US" dirty="0" err="1" smtClean="0"/>
              <a:t>Cybertrust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617EB13C-F963-D44E-AB67-20FAD2F50C92}" type="slidenum">
              <a:rPr lang="en-US" smtClean="0"/>
              <a:pPr>
                <a:defRPr/>
              </a:pPr>
              <a:t>115</a:t>
            </a:fld>
            <a:endParaRPr lang="en-US"/>
          </a:p>
        </p:txBody>
      </p:sp>
    </p:spTree>
    <p:extLst>
      <p:ext uri="{BB962C8B-B14F-4D97-AF65-F5344CB8AC3E}">
        <p14:creationId xmlns:p14="http://schemas.microsoft.com/office/powerpoint/2010/main" val="1946664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E9533A-62DC-480D-B05F-F2C17F513FE2}" type="slidenum">
              <a:rPr lang="en-US" altLang="en-US"/>
              <a:pPr/>
              <a:t>17</a:t>
            </a:fld>
            <a:endParaRPr lang="en-US" altLang="en-US"/>
          </a:p>
        </p:txBody>
      </p:sp>
      <p:sp>
        <p:nvSpPr>
          <p:cNvPr id="927746" name="Rectangle 2"/>
          <p:cNvSpPr>
            <a:spLocks noGrp="1" noRot="1" noChangeAspect="1" noChangeArrowheads="1" noTextEdit="1"/>
          </p:cNvSpPr>
          <p:nvPr>
            <p:ph type="sldImg"/>
          </p:nvPr>
        </p:nvSpPr>
        <p:spPr>
          <a:ln/>
        </p:spPr>
      </p:sp>
      <p:sp>
        <p:nvSpPr>
          <p:cNvPr id="9277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77005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50ACB-B097-4835-ADF0-DE92DD703401}" type="slidenum">
              <a:rPr lang="en-US" altLang="en-US"/>
              <a:pPr/>
              <a:t>18</a:t>
            </a:fld>
            <a:endParaRPr lang="en-US" altLang="en-US"/>
          </a:p>
        </p:txBody>
      </p:sp>
      <p:sp>
        <p:nvSpPr>
          <p:cNvPr id="928770" name="Rectangle 2"/>
          <p:cNvSpPr>
            <a:spLocks noGrp="1" noRot="1" noChangeAspect="1" noChangeArrowheads="1" noTextEdit="1"/>
          </p:cNvSpPr>
          <p:nvPr>
            <p:ph type="sldImg"/>
          </p:nvPr>
        </p:nvSpPr>
        <p:spPr>
          <a:ln/>
        </p:spPr>
      </p:sp>
      <p:sp>
        <p:nvSpPr>
          <p:cNvPr id="9287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45736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2EDD3475-E83E-460E-A8B1-F1C3CB79689B}" type="datetime1">
              <a:rPr lang="en-US" smtClean="0"/>
              <a:pPr/>
              <a:t>12/2/2020</a:t>
            </a:fld>
            <a:endParaRPr lang="en-US"/>
          </a:p>
        </p:txBody>
      </p:sp>
      <p:sp>
        <p:nvSpPr>
          <p:cNvPr id="17" name="Footer Placeholder 16"/>
          <p:cNvSpPr>
            <a:spLocks noGrp="1"/>
          </p:cNvSpPr>
          <p:nvPr>
            <p:ph type="ftr" sz="quarter" idx="11"/>
          </p:nvPr>
        </p:nvSpPr>
        <p:spPr/>
        <p:txBody>
          <a:bodyPr/>
          <a:lstStyle/>
          <a:p>
            <a:r>
              <a:rPr lang="en-US" smtClean="0"/>
              <a:t>FAST-NUCES</a:t>
            </a:r>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A740B29-7FC3-4100-A48B-7AB0D5546AFF}" type="datetime1">
              <a:rPr lang="en-US" smtClean="0"/>
              <a:pPr/>
              <a:t>12/2/2020</a:t>
            </a:fld>
            <a:endParaRPr lang="en-US"/>
          </a:p>
        </p:txBody>
      </p:sp>
      <p:sp>
        <p:nvSpPr>
          <p:cNvPr id="5" name="Footer Placeholder 4"/>
          <p:cNvSpPr>
            <a:spLocks noGrp="1"/>
          </p:cNvSpPr>
          <p:nvPr>
            <p:ph type="ftr" sz="quarter" idx="11"/>
          </p:nvPr>
        </p:nvSpPr>
        <p:spPr/>
        <p:txBody>
          <a:bodyPr/>
          <a:lstStyle/>
          <a:p>
            <a:r>
              <a:rPr lang="en-US" smtClean="0"/>
              <a:t>FAST-NUCES</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BDEB357-1D00-4694-8738-8ED716C2E81F}" type="datetime1">
              <a:rPr lang="en-US" smtClean="0"/>
              <a:pPr/>
              <a:t>12/2/2020</a:t>
            </a:fld>
            <a:endParaRPr lang="en-US"/>
          </a:p>
        </p:txBody>
      </p:sp>
      <p:sp>
        <p:nvSpPr>
          <p:cNvPr id="5" name="Footer Placeholder 4"/>
          <p:cNvSpPr>
            <a:spLocks noGrp="1"/>
          </p:cNvSpPr>
          <p:nvPr>
            <p:ph type="ftr" sz="quarter" idx="11"/>
          </p:nvPr>
        </p:nvSpPr>
        <p:spPr/>
        <p:txBody>
          <a:bodyPr/>
          <a:lstStyle/>
          <a:p>
            <a:r>
              <a:rPr lang="en-US" smtClean="0"/>
              <a:t>FAST-NUCES</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4765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8737600" y="6616700"/>
            <a:ext cx="355600" cy="241300"/>
          </a:xfrm>
          <a:prstGeom prst="rect">
            <a:avLst/>
          </a:prstGeom>
        </p:spPr>
        <p:txBody>
          <a:bodyPr/>
          <a:lstStyle>
            <a:lvl1pPr>
              <a:defRPr/>
            </a:lvl1pPr>
          </a:lstStyle>
          <a:p>
            <a:pPr>
              <a:defRPr/>
            </a:pPr>
            <a:fld id="{45C2EE7D-01F6-4F93-9B7B-B4021A6FD235}"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B19F0A01-70E6-4926-832C-B874336DEDEA}" type="datetime1">
              <a:rPr lang="en-US" smtClean="0"/>
              <a:pPr/>
              <a:t>12/2/2020</a:t>
            </a:fld>
            <a:endParaRPr lang="en-US"/>
          </a:p>
        </p:txBody>
      </p:sp>
      <p:sp>
        <p:nvSpPr>
          <p:cNvPr id="5" name="Footer Placeholder 4"/>
          <p:cNvSpPr>
            <a:spLocks noGrp="1"/>
          </p:cNvSpPr>
          <p:nvPr>
            <p:ph type="ftr" sz="quarter" idx="11"/>
          </p:nvPr>
        </p:nvSpPr>
        <p:spPr/>
        <p:txBody>
          <a:bodyPr/>
          <a:lstStyle/>
          <a:p>
            <a:r>
              <a:rPr lang="en-US" smtClean="0"/>
              <a:t>FAST-NUCES</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A03DEC6-832B-4FA5-8DD3-3BBDCF3B5B6C}" type="datetime1">
              <a:rPr lang="en-US" smtClean="0"/>
              <a:pPr/>
              <a:t>12/2/2020</a:t>
            </a:fld>
            <a:endParaRPr lang="en-US"/>
          </a:p>
        </p:txBody>
      </p:sp>
      <p:sp>
        <p:nvSpPr>
          <p:cNvPr id="5" name="Footer Placeholder 4"/>
          <p:cNvSpPr>
            <a:spLocks noGrp="1"/>
          </p:cNvSpPr>
          <p:nvPr>
            <p:ph type="ftr" sz="quarter" idx="11"/>
          </p:nvPr>
        </p:nvSpPr>
        <p:spPr>
          <a:xfrm>
            <a:off x="800100" y="6172200"/>
            <a:ext cx="4000500" cy="457200"/>
          </a:xfrm>
        </p:spPr>
        <p:txBody>
          <a:bodyPr/>
          <a:lstStyle/>
          <a:p>
            <a:r>
              <a:rPr lang="en-US" smtClean="0"/>
              <a:t>FAST-NUCES</a:t>
            </a:r>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C941FC79-8668-4331-8C98-9775F95BC53C}" type="datetime1">
              <a:rPr lang="en-US" smtClean="0"/>
              <a:pPr/>
              <a:t>12/2/2020</a:t>
            </a:fld>
            <a:endParaRPr lang="en-US"/>
          </a:p>
        </p:txBody>
      </p:sp>
      <p:sp>
        <p:nvSpPr>
          <p:cNvPr id="6" name="Footer Placeholder 5"/>
          <p:cNvSpPr>
            <a:spLocks noGrp="1"/>
          </p:cNvSpPr>
          <p:nvPr>
            <p:ph type="ftr" sz="quarter" idx="11"/>
          </p:nvPr>
        </p:nvSpPr>
        <p:spPr/>
        <p:txBody>
          <a:bodyPr/>
          <a:lstStyle/>
          <a:p>
            <a:r>
              <a:rPr lang="en-US" smtClean="0"/>
              <a:t>FAST-NUCES</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F8EF14A2-B7D1-4B56-A5D7-2C929AD78F83}" type="datetime1">
              <a:rPr lang="en-US" smtClean="0"/>
              <a:pPr/>
              <a:t>12/2/2020</a:t>
            </a:fld>
            <a:endParaRPr lang="en-US"/>
          </a:p>
        </p:txBody>
      </p:sp>
      <p:sp>
        <p:nvSpPr>
          <p:cNvPr id="8" name="Footer Placeholder 7"/>
          <p:cNvSpPr>
            <a:spLocks noGrp="1"/>
          </p:cNvSpPr>
          <p:nvPr>
            <p:ph type="ftr" sz="quarter" idx="11"/>
          </p:nvPr>
        </p:nvSpPr>
        <p:spPr/>
        <p:txBody>
          <a:bodyPr/>
          <a:lstStyle/>
          <a:p>
            <a:r>
              <a:rPr lang="en-US" smtClean="0"/>
              <a:t>FAST-NUCES</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235D44E7-9D76-4158-9AC8-40FA12ACE1E4}" type="datetime1">
              <a:rPr lang="en-US" smtClean="0"/>
              <a:pPr/>
              <a:t>12/2/2020</a:t>
            </a:fld>
            <a:endParaRPr lang="en-US"/>
          </a:p>
        </p:txBody>
      </p:sp>
      <p:sp>
        <p:nvSpPr>
          <p:cNvPr id="4" name="Footer Placeholder 3"/>
          <p:cNvSpPr>
            <a:spLocks noGrp="1"/>
          </p:cNvSpPr>
          <p:nvPr>
            <p:ph type="ftr" sz="quarter" idx="11"/>
          </p:nvPr>
        </p:nvSpPr>
        <p:spPr/>
        <p:txBody>
          <a:bodyPr/>
          <a:lstStyle/>
          <a:p>
            <a:r>
              <a:rPr lang="en-US" smtClean="0"/>
              <a:t>FAST-NUCES</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B96169-F30D-4C6F-A608-D0A2997A2EFC}" type="datetime1">
              <a:rPr lang="en-US" smtClean="0"/>
              <a:pPr/>
              <a:t>12/2/2020</a:t>
            </a:fld>
            <a:endParaRPr lang="en-US"/>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9B14CBDC-69AD-4835-A972-C7FCE991787B}" type="datetime1">
              <a:rPr lang="en-US" smtClean="0"/>
              <a:pPr/>
              <a:t>12/2/2020</a:t>
            </a:fld>
            <a:endParaRPr lang="en-US"/>
          </a:p>
        </p:txBody>
      </p:sp>
      <p:sp>
        <p:nvSpPr>
          <p:cNvPr id="6" name="Footer Placeholder 5"/>
          <p:cNvSpPr>
            <a:spLocks noGrp="1"/>
          </p:cNvSpPr>
          <p:nvPr>
            <p:ph type="ftr" sz="quarter" idx="11"/>
          </p:nvPr>
        </p:nvSpPr>
        <p:spPr/>
        <p:txBody>
          <a:bodyPr/>
          <a:lstStyle/>
          <a:p>
            <a:r>
              <a:rPr lang="en-US" smtClean="0"/>
              <a:t>FAST-NUCES</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CE639BAB-F09C-4006-85D6-004928518FFB}" type="datetime1">
              <a:rPr lang="en-US" smtClean="0"/>
              <a:pPr/>
              <a:t>12/2/2020</a:t>
            </a:fld>
            <a:endParaRPr lang="en-US"/>
          </a:p>
        </p:txBody>
      </p:sp>
      <p:sp>
        <p:nvSpPr>
          <p:cNvPr id="6" name="Footer Placeholder 5"/>
          <p:cNvSpPr>
            <a:spLocks noGrp="1"/>
          </p:cNvSpPr>
          <p:nvPr>
            <p:ph type="ftr" sz="quarter" idx="11"/>
          </p:nvPr>
        </p:nvSpPr>
        <p:spPr>
          <a:xfrm>
            <a:off x="914400" y="6172200"/>
            <a:ext cx="3886200" cy="457200"/>
          </a:xfrm>
        </p:spPr>
        <p:txBody>
          <a:bodyPr/>
          <a:lstStyle/>
          <a:p>
            <a:r>
              <a:rPr lang="en-US" smtClean="0"/>
              <a:t>FAST-NUCES</a:t>
            </a:r>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D00BD2F2-38E5-44DF-9B56-CDB5DD331D2C}" type="datetime1">
              <a:rPr lang="en-US" smtClean="0"/>
              <a:pPr/>
              <a:t>12/2/2020</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FAST-NUCES</a:t>
            </a:r>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tools.ietf.org/html/rfc8446" TargetMode="External"/><Relationship Id="rId2" Type="http://schemas.openxmlformats.org/officeDocument/2006/relationships/hyperlink" Target="https://www.acunetix.com/blog/articles/tls-ssl-cipher-hardening/" TargetMode="External"/><Relationship Id="rId1" Type="http://schemas.openxmlformats.org/officeDocument/2006/relationships/slideLayout" Target="../slideLayouts/slideLayout7.xml"/><Relationship Id="rId4" Type="http://schemas.openxmlformats.org/officeDocument/2006/relationships/hyperlink" Target="https://tools.ietf.org/html/rfc6101" TargetMode="External"/></Relationships>
</file>

<file path=ppt/slides/_rels/slide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hyperlink" Target="https://comodosslstore.com/blog/why-you-should-implement-always-on-ssl.html" TargetMode="External"/><Relationship Id="rId2" Type="http://schemas.openxmlformats.org/officeDocument/2006/relationships/hyperlink" Target="https://comodosslstore.com/blog/what-is-ssl-and-how-do-ssl-certificates-work.html" TargetMode="Externa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bank.com/accounts/login.php?q=me.badguy.c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w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4.png"/></Relationships>
</file>

<file path=ppt/slides/_rels/slide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hyperlink" Target="https://www.cloudflare.com/en-gb/learning/serverless/glossary/client-side-vs-server-side" TargetMode="External"/><Relationship Id="rId3" Type="http://schemas.openxmlformats.org/officeDocument/2006/relationships/hyperlink" Target="https://www.cloudflare.com/en-gb/learning/ssl/what-is-a-cryptographic-key" TargetMode="External"/><Relationship Id="rId7" Type="http://schemas.openxmlformats.org/officeDocument/2006/relationships/hyperlink" Target="https://www.cloudflare.com/en-gb/learning/ssl/transport-layer-security-tls"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hyperlink" Target="https://www.cloudflare.com/en-gb/learning/ssl/what-is-ssl" TargetMode="External"/><Relationship Id="rId5" Type="http://schemas.openxmlformats.org/officeDocument/2006/relationships/hyperlink" Target="https://www.cloudflare.com/en-gb/learning/ssl/what-is-encryption" TargetMode="External"/><Relationship Id="rId10" Type="http://schemas.openxmlformats.org/officeDocument/2006/relationships/hyperlink" Target="https://tools.ietf.org/html/rfc5246" TargetMode="External"/><Relationship Id="rId4" Type="http://schemas.openxmlformats.org/officeDocument/2006/relationships/hyperlink" Target="https://www.cloudflare.com/en-gb/learning/ssl/what-is-asymmetric-encryption" TargetMode="External"/><Relationship Id="rId9" Type="http://schemas.openxmlformats.org/officeDocument/2006/relationships/hyperlink" Target="https://www.cloudflare.com/en-gb/learning/ssl/what-happens-in-a-tls-handshake"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www.cloudflare.com/en-gb/learning/ddos/glossary/hypertext-transfer-protocol-http" TargetMode="External"/><Relationship Id="rId2" Type="http://schemas.openxmlformats.org/officeDocument/2006/relationships/hyperlink" Target="https://www.cloudflare.com/en-gb/learning/ssl/what-is-https" TargetMode="External"/><Relationship Id="rId1" Type="http://schemas.openxmlformats.org/officeDocument/2006/relationships/slideLayout" Target="../slideLayouts/slideLayout7.xml"/><Relationship Id="rId4" Type="http://schemas.openxmlformats.org/officeDocument/2006/relationships/hyperlink" Target="https://www.cloudflare.com/en-gb/learning/serverless/glossary/client-side-vs-server-side" TargetMode="External"/></Relationships>
</file>

<file path=ppt/slides/_rels/slide76.xml.rels><?xml version="1.0" encoding="UTF-8" standalone="yes"?>
<Relationships xmlns="http://schemas.openxmlformats.org/package/2006/relationships"><Relationship Id="rId2" Type="http://schemas.openxmlformats.org/officeDocument/2006/relationships/hyperlink" Target="https://www.cloudflare.com/en-gb/learning/ssl/what-happens-in-a-tls-handshake"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hyperlink" Target="https://en.wikipedia.org/wiki/Network_address_translation" TargetMode="External"/><Relationship Id="rId3" Type="http://schemas.openxmlformats.org/officeDocument/2006/relationships/hyperlink" Target="https://en.wikipedia.org/wiki/Communications_protocol" TargetMode="External"/><Relationship Id="rId7" Type="http://schemas.openxmlformats.org/officeDocument/2006/relationships/hyperlink" Target="https://en.wikipedia.org/wiki/Firewall_(computing)" TargetMode="External"/><Relationship Id="rId12" Type="http://schemas.openxmlformats.org/officeDocument/2006/relationships/hyperlink" Target="https://en.wikipedia.org/wiki/Protocol_(computing)" TargetMode="External"/><Relationship Id="rId2" Type="http://schemas.openxmlformats.org/officeDocument/2006/relationships/hyperlink" Target="https://en.wikipedia.org/wiki/Computer_network" TargetMode="External"/><Relationship Id="rId1" Type="http://schemas.openxmlformats.org/officeDocument/2006/relationships/slideLayout" Target="../slideLayouts/slideLayout2.xml"/><Relationship Id="rId6" Type="http://schemas.openxmlformats.org/officeDocument/2006/relationships/hyperlink" Target="https://en.wikipedia.org/wiki/Encapsulation_(networking)" TargetMode="External"/><Relationship Id="rId11" Type="http://schemas.openxmlformats.org/officeDocument/2006/relationships/hyperlink" Target="https://en.wikipedia.org/wiki/DMZ_(computing)" TargetMode="External"/><Relationship Id="rId5" Type="http://schemas.openxmlformats.org/officeDocument/2006/relationships/hyperlink" Target="https://en.wikipedia.org/wiki/Internet" TargetMode="External"/><Relationship Id="rId10" Type="http://schemas.openxmlformats.org/officeDocument/2006/relationships/hyperlink" Target="https://en.wikipedia.org/wiki/Proxy_server" TargetMode="External"/><Relationship Id="rId4" Type="http://schemas.openxmlformats.org/officeDocument/2006/relationships/hyperlink" Target="https://en.wikipedia.org/wiki/Private_network" TargetMode="External"/><Relationship Id="rId9" Type="http://schemas.openxmlformats.org/officeDocument/2006/relationships/hyperlink" Target="https://en.wikipedia.org/wiki/Access_control_list#Networking_ACLs" TargetMode="External"/></Relationships>
</file>

<file path=ppt/slides/_rels/slide84.xml.rels><?xml version="1.0" encoding="UTF-8" standalone="yes"?>
<Relationships xmlns="http://schemas.openxmlformats.org/package/2006/relationships"><Relationship Id="rId8" Type="http://schemas.openxmlformats.org/officeDocument/2006/relationships/hyperlink" Target="https://en.wikipedia.org/wiki/Proxy_server#cite_note-2" TargetMode="External"/><Relationship Id="rId3" Type="http://schemas.openxmlformats.org/officeDocument/2006/relationships/hyperlink" Target="https://en.wikipedia.org/wiki/Server_(computing)" TargetMode="External"/><Relationship Id="rId7" Type="http://schemas.openxmlformats.org/officeDocument/2006/relationships/hyperlink" Target="https://en.wikipedia.org/wiki/Web_page" TargetMode="External"/><Relationship Id="rId2" Type="http://schemas.openxmlformats.org/officeDocument/2006/relationships/hyperlink" Target="https://en.wikipedia.org/wiki/Computer_networking" TargetMode="External"/><Relationship Id="rId1" Type="http://schemas.openxmlformats.org/officeDocument/2006/relationships/slideLayout" Target="../slideLayouts/slideLayout7.xml"/><Relationship Id="rId6" Type="http://schemas.openxmlformats.org/officeDocument/2006/relationships/hyperlink" Target="https://en.wikipedia.org/wiki/Proxy_server#cite_note-1" TargetMode="External"/><Relationship Id="rId5" Type="http://schemas.openxmlformats.org/officeDocument/2006/relationships/hyperlink" Target="https://en.wikipedia.org/wiki/Client_(computing)" TargetMode="External"/><Relationship Id="rId10" Type="http://schemas.openxmlformats.org/officeDocument/2006/relationships/hyperlink" Target="https://en.wikipedia.org/wiki/Distributed_computing" TargetMode="External"/><Relationship Id="rId4" Type="http://schemas.openxmlformats.org/officeDocument/2006/relationships/hyperlink" Target="https://en.wikipedia.org/wiki/Intermediary" TargetMode="External"/><Relationship Id="rId9" Type="http://schemas.openxmlformats.org/officeDocument/2006/relationships/hyperlink" Target="https://en.wikipedia.org/wiki/Encapsulation_(networking)" TargetMode="External"/></Relationships>
</file>

<file path=ppt/slides/_rels/slide85.xml.rels><?xml version="1.0" encoding="UTF-8" standalone="yes"?>
<Relationships xmlns="http://schemas.openxmlformats.org/package/2006/relationships"><Relationship Id="rId8" Type="http://schemas.openxmlformats.org/officeDocument/2006/relationships/hyperlink" Target="https://en.wikipedia.org/wiki/Whitelist" TargetMode="External"/><Relationship Id="rId3" Type="http://schemas.openxmlformats.org/officeDocument/2006/relationships/hyperlink" Target="https://en.wikipedia.org/wiki/Hypertext_Transfer_Protocol#Request_methods" TargetMode="External"/><Relationship Id="rId7" Type="http://schemas.openxmlformats.org/officeDocument/2006/relationships/hyperlink" Target="https://en.wikipedia.org/wiki/Secure_Sockets_Layer" TargetMode="External"/><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hyperlink" Target="https://en.wikipedia.org/wiki/Transmission_Control_Protocol" TargetMode="External"/><Relationship Id="rId5" Type="http://schemas.openxmlformats.org/officeDocument/2006/relationships/hyperlink" Target="https://en.wikipedia.org/wiki/HTTP_tunnel#cite_note-2" TargetMode="External"/><Relationship Id="rId4" Type="http://schemas.openxmlformats.org/officeDocument/2006/relationships/hyperlink" Target="https://en.wikipedia.org/wiki/HTTP_tunnel#cite_note-1"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tools.ietf.org/html/draft-luotonen-web-proxy-tunneling-01#section-3.3" TargetMode="Externa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hyperlink" Target="https://en.wikipedia.org/wiki/IP_address" TargetMode="External"/><Relationship Id="rId13" Type="http://schemas.openxmlformats.org/officeDocument/2006/relationships/hyperlink" Target="https://en.wikipedia.org/wiki/Web_hosting_service" TargetMode="External"/><Relationship Id="rId3" Type="http://schemas.openxmlformats.org/officeDocument/2006/relationships/hyperlink" Target="https://en.wikipedia.org/wiki/Networking_protocol" TargetMode="External"/><Relationship Id="rId7" Type="http://schemas.openxmlformats.org/officeDocument/2006/relationships/hyperlink" Target="https://en.wikipedia.org/wiki/Public_key_certificate" TargetMode="External"/><Relationship Id="rId12" Type="http://schemas.openxmlformats.org/officeDocument/2006/relationships/hyperlink" Target="https://en.wikipedia.org/wiki/Shared_web_hosting_service" TargetMode="External"/><Relationship Id="rId2" Type="http://schemas.openxmlformats.org/officeDocument/2006/relationships/hyperlink" Target="https://en.wikipedia.org/wiki/Transport_Layer_Security" TargetMode="External"/><Relationship Id="rId1" Type="http://schemas.openxmlformats.org/officeDocument/2006/relationships/slideLayout" Target="../slideLayouts/slideLayout7.xml"/><Relationship Id="rId6" Type="http://schemas.openxmlformats.org/officeDocument/2006/relationships/hyperlink" Target="https://en.wikipedia.org/wiki/Server_Name_Indication#cite_note-rfc3546-1" TargetMode="External"/><Relationship Id="rId11" Type="http://schemas.openxmlformats.org/officeDocument/2006/relationships/hyperlink" Target="https://en.wikipedia.org/wiki/Server_(computing)#Types_of_servers" TargetMode="External"/><Relationship Id="rId5" Type="http://schemas.openxmlformats.org/officeDocument/2006/relationships/hyperlink" Target="https://en.wikipedia.org/wiki/Hostname" TargetMode="External"/><Relationship Id="rId15" Type="http://schemas.openxmlformats.org/officeDocument/2006/relationships/hyperlink" Target="https://en.wikipedia.org/wiki/Internet" TargetMode="External"/><Relationship Id="rId10" Type="http://schemas.openxmlformats.org/officeDocument/2006/relationships/hyperlink" Target="https://en.wikipedia.org/wiki/HTTP_Secure" TargetMode="External"/><Relationship Id="rId4" Type="http://schemas.openxmlformats.org/officeDocument/2006/relationships/hyperlink" Target="https://en.wikipedia.org/wiki/Client_(computing)" TargetMode="External"/><Relationship Id="rId9" Type="http://schemas.openxmlformats.org/officeDocument/2006/relationships/hyperlink" Target="https://en.wikipedia.org/wiki/TCP_port" TargetMode="External"/><Relationship Id="rId14" Type="http://schemas.openxmlformats.org/officeDocument/2006/relationships/hyperlink" Target="https://en.wikipedia.org/wiki/Web_server" TargetMode="External"/></Relationships>
</file>

<file path=ppt/slides/_rels/slide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63.png"/><Relationship Id="rId4" Type="http://schemas.openxmlformats.org/officeDocument/2006/relationships/oleObject" Target="../embeddings/oleObject1.bin"/></Relationships>
</file>

<file path=ppt/slides/_rels/slide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3200400"/>
            <a:ext cx="7391400" cy="2286000"/>
          </a:xfrm>
        </p:spPr>
        <p:txBody>
          <a:bodyPr>
            <a:normAutofit fontScale="92500"/>
          </a:bodyPr>
          <a:lstStyle/>
          <a:p>
            <a:r>
              <a:rPr lang="en-US" sz="3400" b="1" dirty="0" smtClean="0">
                <a:solidFill>
                  <a:schemeClr val="tx1"/>
                </a:solidFill>
                <a:latin typeface="Times New Roman" pitchFamily="18" charset="0"/>
                <a:cs typeface="Times New Roman" pitchFamily="18" charset="0"/>
              </a:rPr>
              <a:t>Chapter </a:t>
            </a:r>
            <a:r>
              <a:rPr lang="en-US" sz="3400" b="1" dirty="0" smtClean="0">
                <a:solidFill>
                  <a:schemeClr val="tx1"/>
                </a:solidFill>
                <a:latin typeface="Times New Roman" pitchFamily="18" charset="0"/>
                <a:cs typeface="Times New Roman" pitchFamily="18" charset="0"/>
              </a:rPr>
              <a:t># 12: HTTPS: Goals and Pitfalls</a:t>
            </a:r>
          </a:p>
          <a:p>
            <a:r>
              <a:rPr lang="en-US" dirty="0" smtClean="0">
                <a:solidFill>
                  <a:schemeClr val="tx1"/>
                </a:solidFill>
                <a:latin typeface="Times New Roman" pitchFamily="18" charset="0"/>
                <a:cs typeface="Times New Roman" pitchFamily="18" charset="0"/>
              </a:rPr>
              <a:t>Prof. Dr. </a:t>
            </a:r>
            <a:r>
              <a:rPr lang="en-US" dirty="0" err="1" smtClean="0">
                <a:solidFill>
                  <a:schemeClr val="tx1"/>
                </a:solidFill>
                <a:latin typeface="Times New Roman" pitchFamily="18" charset="0"/>
                <a:cs typeface="Times New Roman" pitchFamily="18" charset="0"/>
              </a:rPr>
              <a:t>Sufian</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Hameed</a:t>
            </a:r>
            <a:endParaRPr lang="en-US" dirty="0" smtClean="0">
              <a:solidFill>
                <a:schemeClr val="tx1"/>
              </a:solidFill>
              <a:latin typeface="Times New Roman" pitchFamily="18" charset="0"/>
              <a:cs typeface="Times New Roman" pitchFamily="18" charset="0"/>
            </a:endParaRPr>
          </a:p>
          <a:p>
            <a:r>
              <a:rPr lang="en-US" dirty="0" smtClean="0">
                <a:solidFill>
                  <a:schemeClr val="tx1"/>
                </a:solidFill>
                <a:latin typeface="Times New Roman" pitchFamily="18" charset="0"/>
                <a:cs typeface="Times New Roman" pitchFamily="18" charset="0"/>
              </a:rPr>
              <a:t>Department of Computer Science</a:t>
            </a:r>
          </a:p>
          <a:p>
            <a:r>
              <a:rPr lang="en-US" dirty="0" smtClean="0">
                <a:solidFill>
                  <a:schemeClr val="tx1"/>
                </a:solidFill>
                <a:latin typeface="Times New Roman" pitchFamily="18" charset="0"/>
                <a:cs typeface="Times New Roman" pitchFamily="18" charset="0"/>
              </a:rPr>
              <a:t>FAST-NUCES</a:t>
            </a:r>
            <a:endParaRPr lang="en-US" dirty="0">
              <a:solidFill>
                <a:schemeClr val="tx1"/>
              </a:solidFill>
              <a:latin typeface="Times New Roman" pitchFamily="18" charset="0"/>
              <a:cs typeface="Times New Roman" pitchFamily="18" charset="0"/>
            </a:endParaRPr>
          </a:p>
        </p:txBody>
      </p:sp>
      <p:sp>
        <p:nvSpPr>
          <p:cNvPr id="2" name="Title 1"/>
          <p:cNvSpPr>
            <a:spLocks noGrp="1"/>
          </p:cNvSpPr>
          <p:nvPr>
            <p:ph type="ctrTitle"/>
          </p:nvPr>
        </p:nvSpPr>
        <p:spPr>
          <a:xfrm>
            <a:off x="457200" y="1600200"/>
            <a:ext cx="8229600" cy="1470025"/>
          </a:xfrm>
        </p:spPr>
        <p:txBody>
          <a:bodyPr/>
          <a:lstStyle/>
          <a:p>
            <a:r>
              <a:rPr lang="en-US" dirty="0">
                <a:latin typeface="Times New Roman" pitchFamily="18" charset="0"/>
                <a:cs typeface="Times New Roman" pitchFamily="18" charset="0"/>
              </a:rPr>
              <a:t>CS-446: Information Systems Security</a:t>
            </a:r>
            <a:endParaRPr lang="en-US" dirty="0"/>
          </a:p>
        </p:txBody>
      </p:sp>
      <p:sp>
        <p:nvSpPr>
          <p:cNvPr id="5" name="Footer Placeholder 4"/>
          <p:cNvSpPr>
            <a:spLocks noGrp="1"/>
          </p:cNvSpPr>
          <p:nvPr>
            <p:ph type="ftr" sz="quarter" idx="11"/>
          </p:nvPr>
        </p:nvSpPr>
        <p:spPr/>
        <p:txBody>
          <a:bodyPr/>
          <a:lstStyle/>
          <a:p>
            <a:r>
              <a:rPr lang="en-US" dirty="0" smtClean="0"/>
              <a:t>FAST-NUCES</a:t>
            </a:r>
            <a:endParaRPr lang="en-US" dirty="0"/>
          </a:p>
        </p:txBody>
      </p:sp>
      <p:pic>
        <p:nvPicPr>
          <p:cNvPr id="6" name="Picture 5" descr="http://study.result.pk/wp-content/uploads/2011/07/National-University-of-Computer-and-Emerging-Sciences-NUCES-300x300.png"/>
          <p:cNvPicPr/>
          <p:nvPr/>
        </p:nvPicPr>
        <p:blipFill>
          <a:blip r:embed="rId3" cstate="print"/>
          <a:srcRect/>
          <a:stretch>
            <a:fillRect/>
          </a:stretch>
        </p:blipFill>
        <p:spPr bwMode="auto">
          <a:xfrm>
            <a:off x="304800" y="152400"/>
            <a:ext cx="1164608" cy="1219200"/>
          </a:xfrm>
          <a:prstGeom prst="rect">
            <a:avLst/>
          </a:prstGeom>
          <a:noFill/>
          <a:ln w="9525">
            <a:noFill/>
            <a:miter lim="800000"/>
            <a:headEnd/>
            <a:tailEnd/>
          </a:ln>
        </p:spPr>
      </p:pic>
      <p:pic>
        <p:nvPicPr>
          <p:cNvPr id="9" name="Picture 8" descr="http://study.result.pk/wp-content/uploads/2011/07/National-University-of-Computer-and-Emerging-Sciences-NUCES-300x300.png"/>
          <p:cNvPicPr/>
          <p:nvPr/>
        </p:nvPicPr>
        <p:blipFill>
          <a:blip r:embed="rId4"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762000"/>
            <a:ext cx="8839200" cy="3416320"/>
          </a:xfrm>
          <a:prstGeom prst="rect">
            <a:avLst/>
          </a:prstGeom>
        </p:spPr>
        <p:txBody>
          <a:bodyPr wrap="square">
            <a:spAutoFit/>
          </a:bodyPr>
          <a:lstStyle/>
          <a:p>
            <a:pPr algn="just"/>
            <a:r>
              <a:rPr lang="en-GB" dirty="0">
                <a:solidFill>
                  <a:srgbClr val="2B3033"/>
                </a:solidFill>
                <a:latin typeface="Open Sans" panose="020B0606030504020204" pitchFamily="34" charset="0"/>
              </a:rPr>
              <a:t>Typically, when a service uses a secure connection the letter S is appended to the protocol name, for example, HTTP</a:t>
            </a:r>
            <a:r>
              <a:rPr lang="en-GB" b="1" dirty="0">
                <a:solidFill>
                  <a:srgbClr val="2B3033"/>
                </a:solidFill>
                <a:latin typeface="Open Sans" panose="020B0606030504020204" pitchFamily="34" charset="0"/>
              </a:rPr>
              <a:t>S</a:t>
            </a:r>
            <a:r>
              <a:rPr lang="en-GB" dirty="0">
                <a:solidFill>
                  <a:srgbClr val="2B3033"/>
                </a:solidFill>
                <a:latin typeface="Open Sans" panose="020B0606030504020204" pitchFamily="34" charset="0"/>
              </a:rPr>
              <a:t>, SMTP</a:t>
            </a:r>
            <a:r>
              <a:rPr lang="en-GB" b="1" dirty="0">
                <a:solidFill>
                  <a:srgbClr val="2B3033"/>
                </a:solidFill>
                <a:latin typeface="Open Sans" panose="020B0606030504020204" pitchFamily="34" charset="0"/>
              </a:rPr>
              <a:t>S</a:t>
            </a:r>
            <a:r>
              <a:rPr lang="en-GB" dirty="0">
                <a:solidFill>
                  <a:srgbClr val="2B3033"/>
                </a:solidFill>
                <a:latin typeface="Open Sans" panose="020B0606030504020204" pitchFamily="34" charset="0"/>
              </a:rPr>
              <a:t>, FTP</a:t>
            </a:r>
            <a:r>
              <a:rPr lang="en-GB" b="1" dirty="0">
                <a:solidFill>
                  <a:srgbClr val="2B3033"/>
                </a:solidFill>
                <a:latin typeface="Open Sans" panose="020B0606030504020204" pitchFamily="34" charset="0"/>
              </a:rPr>
              <a:t>S</a:t>
            </a:r>
            <a:r>
              <a:rPr lang="en-GB" dirty="0">
                <a:solidFill>
                  <a:srgbClr val="2B3033"/>
                </a:solidFill>
                <a:latin typeface="Open Sans" panose="020B0606030504020204" pitchFamily="34" charset="0"/>
              </a:rPr>
              <a:t>, SIP</a:t>
            </a:r>
            <a:r>
              <a:rPr lang="en-GB" b="1" dirty="0">
                <a:solidFill>
                  <a:srgbClr val="2B3033"/>
                </a:solidFill>
                <a:latin typeface="Open Sans" panose="020B0606030504020204" pitchFamily="34" charset="0"/>
              </a:rPr>
              <a:t>S</a:t>
            </a:r>
            <a:r>
              <a:rPr lang="en-GB" dirty="0">
                <a:solidFill>
                  <a:srgbClr val="2B3033"/>
                </a:solidFill>
                <a:latin typeface="Open Sans" panose="020B0606030504020204" pitchFamily="34" charset="0"/>
              </a:rPr>
              <a:t>. In most cases, SSL/TLS implementations are based on the OpenSSL library</a:t>
            </a:r>
            <a:r>
              <a:rPr lang="en-GB" dirty="0" smtClean="0">
                <a:solidFill>
                  <a:srgbClr val="2B3033"/>
                </a:solidFill>
                <a:latin typeface="Open Sans" panose="020B0606030504020204" pitchFamily="34" charset="0"/>
              </a:rPr>
              <a:t>.</a:t>
            </a:r>
          </a:p>
          <a:p>
            <a:pPr algn="just"/>
            <a:endParaRPr lang="en-GB" dirty="0">
              <a:solidFill>
                <a:srgbClr val="2B3033"/>
              </a:solidFill>
              <a:latin typeface="Open Sans" panose="020B0606030504020204" pitchFamily="34" charset="0"/>
            </a:endParaRPr>
          </a:p>
          <a:p>
            <a:pPr algn="just"/>
            <a:endParaRPr lang="en-GB" dirty="0">
              <a:solidFill>
                <a:srgbClr val="2B3033"/>
              </a:solidFill>
              <a:latin typeface="Open Sans" panose="020B0606030504020204" pitchFamily="34" charset="0"/>
            </a:endParaRPr>
          </a:p>
          <a:p>
            <a:pPr algn="just"/>
            <a:r>
              <a:rPr lang="en-GB" dirty="0">
                <a:solidFill>
                  <a:srgbClr val="2B3033"/>
                </a:solidFill>
                <a:latin typeface="Open Sans" panose="020B0606030504020204" pitchFamily="34" charset="0"/>
              </a:rPr>
              <a:t>SSL and TLS are frameworks that use a lot of </a:t>
            </a:r>
            <a:r>
              <a:rPr lang="en-GB" dirty="0">
                <a:solidFill>
                  <a:srgbClr val="FF0000"/>
                </a:solidFill>
                <a:latin typeface="Open Sans" panose="020B0606030504020204" pitchFamily="34" charset="0"/>
                <a:hlinkClick r:id="rId2"/>
              </a:rPr>
              <a:t>different cryptographic algorithms</a:t>
            </a:r>
            <a:r>
              <a:rPr lang="en-GB" dirty="0">
                <a:solidFill>
                  <a:srgbClr val="2B3033"/>
                </a:solidFill>
                <a:latin typeface="Open Sans" panose="020B0606030504020204" pitchFamily="34" charset="0"/>
              </a:rPr>
              <a:t>, for example, RSA and various </a:t>
            </a:r>
            <a:r>
              <a:rPr lang="en-GB" dirty="0" err="1">
                <a:solidFill>
                  <a:srgbClr val="2B3033"/>
                </a:solidFill>
                <a:latin typeface="Open Sans" panose="020B0606030504020204" pitchFamily="34" charset="0"/>
              </a:rPr>
              <a:t>Diffie</a:t>
            </a:r>
            <a:r>
              <a:rPr lang="en-GB" dirty="0">
                <a:solidFill>
                  <a:srgbClr val="2B3033"/>
                </a:solidFill>
                <a:latin typeface="Open Sans" panose="020B0606030504020204" pitchFamily="34" charset="0"/>
              </a:rPr>
              <a:t>–Hellman algorithms. </a:t>
            </a:r>
            <a:endParaRPr lang="en-GB" dirty="0" smtClean="0">
              <a:solidFill>
                <a:srgbClr val="2B3033"/>
              </a:solidFill>
              <a:latin typeface="Open Sans" panose="020B0606030504020204" pitchFamily="34" charset="0"/>
            </a:endParaRPr>
          </a:p>
          <a:p>
            <a:pPr algn="just"/>
            <a:endParaRPr lang="en-GB" dirty="0">
              <a:solidFill>
                <a:srgbClr val="2B3033"/>
              </a:solidFill>
              <a:latin typeface="Open Sans" panose="020B0606030504020204" pitchFamily="34" charset="0"/>
            </a:endParaRPr>
          </a:p>
          <a:p>
            <a:pPr algn="just"/>
            <a:r>
              <a:rPr lang="en-GB" dirty="0" smtClean="0">
                <a:solidFill>
                  <a:srgbClr val="2B3033"/>
                </a:solidFill>
                <a:latin typeface="Open Sans" panose="020B0606030504020204" pitchFamily="34" charset="0"/>
              </a:rPr>
              <a:t>The </a:t>
            </a:r>
            <a:r>
              <a:rPr lang="en-GB" dirty="0">
                <a:solidFill>
                  <a:srgbClr val="2B3033"/>
                </a:solidFill>
                <a:latin typeface="Open Sans" panose="020B0606030504020204" pitchFamily="34" charset="0"/>
              </a:rPr>
              <a:t>parties agree on which algorithm to use during initial communication. The latest TLS version (TLS 1.3) is specified in the IETF (Internet Engineering Task Force) document </a:t>
            </a:r>
            <a:r>
              <a:rPr lang="en-GB" dirty="0">
                <a:solidFill>
                  <a:srgbClr val="FF0000"/>
                </a:solidFill>
                <a:latin typeface="Open Sans" panose="020B0606030504020204" pitchFamily="34" charset="0"/>
                <a:hlinkClick r:id="rId3"/>
              </a:rPr>
              <a:t>RFC 8446</a:t>
            </a:r>
            <a:r>
              <a:rPr lang="en-GB" dirty="0">
                <a:solidFill>
                  <a:srgbClr val="2B3033"/>
                </a:solidFill>
                <a:latin typeface="Open Sans" panose="020B0606030504020204" pitchFamily="34" charset="0"/>
              </a:rPr>
              <a:t> and the latest SSL version (SSL 3.0) is specified in the IETF document </a:t>
            </a:r>
            <a:r>
              <a:rPr lang="en-GB" dirty="0">
                <a:solidFill>
                  <a:srgbClr val="FF0000"/>
                </a:solidFill>
                <a:latin typeface="Open Sans" panose="020B0606030504020204" pitchFamily="34" charset="0"/>
                <a:hlinkClick r:id="rId4"/>
              </a:rPr>
              <a:t>RFC 6101</a:t>
            </a:r>
            <a:r>
              <a:rPr lang="en-GB" dirty="0">
                <a:solidFill>
                  <a:srgbClr val="2B3033"/>
                </a:solidFill>
                <a:latin typeface="Open Sans" panose="020B0606030504020204" pitchFamily="34" charset="0"/>
              </a:rPr>
              <a:t>.</a:t>
            </a:r>
          </a:p>
        </p:txBody>
      </p:sp>
    </p:spTree>
    <p:extLst>
      <p:ext uri="{BB962C8B-B14F-4D97-AF65-F5344CB8AC3E}">
        <p14:creationId xmlns:p14="http://schemas.microsoft.com/office/powerpoint/2010/main" val="263068367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276600"/>
            <a:ext cx="8229600" cy="685800"/>
          </a:xfrm>
        </p:spPr>
        <p:txBody>
          <a:bodyPr>
            <a:normAutofit fontScale="90000"/>
          </a:bodyPr>
          <a:lstStyle/>
          <a:p>
            <a:pPr algn="ctr"/>
            <a:r>
              <a:rPr lang="en-US" u="sng" dirty="0" smtClean="0">
                <a:solidFill>
                  <a:schemeClr val="accent1"/>
                </a:solidFill>
                <a:latin typeface="Times New Roman" pitchFamily="18" charset="0"/>
                <a:cs typeface="Times New Roman" pitchFamily="18" charset="0"/>
              </a:rPr>
              <a:t>Problems with HTTPS and the Lock Icon</a:t>
            </a:r>
            <a:endParaRPr lang="en-US" u="sng" dirty="0">
              <a:solidFill>
                <a:schemeClr val="accent1"/>
              </a:solidFill>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US" smtClean="0"/>
              <a:t>FAST-NUCES</a:t>
            </a:r>
            <a:endParaRPr lang="en-US" dirty="0"/>
          </a:p>
        </p:txBody>
      </p:sp>
      <p:pic>
        <p:nvPicPr>
          <p:cNvPr id="6" name="Picture 5"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305800" cy="563562"/>
          </a:xfrm>
        </p:spPr>
        <p:txBody>
          <a:bodyPr>
            <a:normAutofit fontScale="90000"/>
          </a:bodyPr>
          <a:lstStyle/>
          <a:p>
            <a:r>
              <a:rPr lang="en-US" dirty="0" smtClean="0">
                <a:solidFill>
                  <a:schemeClr val="tx1"/>
                </a:solidFill>
                <a:latin typeface="Times New Roman" pitchFamily="18" charset="0"/>
                <a:cs typeface="Times New Roman" pitchFamily="18" charset="0"/>
              </a:rPr>
              <a:t>Problems with HTTPS and the Lock Icon</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304800" y="838200"/>
            <a:ext cx="8153400" cy="4191000"/>
          </a:xfrm>
        </p:spPr>
        <p:txBody>
          <a:bodyPr>
            <a:normAutofit/>
          </a:bodyPr>
          <a:lstStyle/>
          <a:p>
            <a:pPr marL="457200" indent="-457200">
              <a:spcBef>
                <a:spcPts val="2000"/>
              </a:spcBef>
              <a:buAutoNum type="arabicPeriod"/>
            </a:pPr>
            <a:r>
              <a:rPr lang="en-US" dirty="0" smtClean="0">
                <a:latin typeface="Times New Roman" pitchFamily="18" charset="0"/>
                <a:cs typeface="Times New Roman" pitchFamily="18" charset="0"/>
              </a:rPr>
              <a:t>Upgrade from HTTP to HTTPS</a:t>
            </a:r>
          </a:p>
          <a:p>
            <a:pPr marL="457200" indent="-457200">
              <a:spcBef>
                <a:spcPts val="2000"/>
              </a:spcBef>
              <a:buAutoNum type="arabicPeriod"/>
            </a:pPr>
            <a:r>
              <a:rPr lang="en-US" dirty="0" smtClean="0">
                <a:latin typeface="Times New Roman" pitchFamily="18" charset="0"/>
                <a:cs typeface="Times New Roman" pitchFamily="18" charset="0"/>
              </a:rPr>
              <a:t>Semantic attacks on certs:</a:t>
            </a:r>
            <a:endParaRPr lang="en-US" dirty="0" smtClean="0">
              <a:latin typeface="Times New Roman" pitchFamily="18" charset="0"/>
              <a:cs typeface="Times New Roman" pitchFamily="18" charset="0"/>
            </a:endParaRPr>
          </a:p>
          <a:p>
            <a:pPr marL="457200" indent="-457200">
              <a:spcBef>
                <a:spcPts val="2000"/>
              </a:spcBef>
              <a:buAutoNum type="arabicPeriod"/>
            </a:pPr>
            <a:r>
              <a:rPr lang="en-US" dirty="0" smtClean="0">
                <a:latin typeface="Times New Roman" pitchFamily="18" charset="0"/>
                <a:cs typeface="Times New Roman" pitchFamily="18" charset="0"/>
              </a:rPr>
              <a:t>Invalid </a:t>
            </a:r>
            <a:r>
              <a:rPr lang="en-US" dirty="0" smtClean="0">
                <a:latin typeface="Times New Roman" pitchFamily="18" charset="0"/>
                <a:cs typeface="Times New Roman" pitchFamily="18" charset="0"/>
              </a:rPr>
              <a:t>certs and forged certs</a:t>
            </a:r>
          </a:p>
          <a:p>
            <a:pPr marL="457200" indent="-457200">
              <a:spcBef>
                <a:spcPts val="2000"/>
              </a:spcBef>
              <a:buAutoNum type="arabicPeriod"/>
            </a:pPr>
            <a:r>
              <a:rPr lang="en-US" dirty="0" smtClean="0">
                <a:latin typeface="Times New Roman" pitchFamily="18" charset="0"/>
                <a:cs typeface="Times New Roman" pitchFamily="18" charset="0"/>
              </a:rPr>
              <a:t>Certificate Issuance Woes</a:t>
            </a:r>
          </a:p>
          <a:p>
            <a:pPr marL="457200" indent="-457200">
              <a:spcBef>
                <a:spcPts val="2000"/>
              </a:spcBef>
              <a:buAutoNum type="arabicPeriod"/>
            </a:pPr>
            <a:r>
              <a:rPr lang="en-US" dirty="0" smtClean="0">
                <a:latin typeface="Times New Roman" pitchFamily="18" charset="0"/>
                <a:cs typeface="Times New Roman" pitchFamily="18" charset="0"/>
              </a:rPr>
              <a:t>Mixed content</a:t>
            </a:r>
          </a:p>
          <a:p>
            <a:pPr marL="1143000" lvl="3" indent="-457200"/>
            <a:r>
              <a:rPr lang="en-US" sz="2000" dirty="0" smtClean="0">
                <a:latin typeface="Times New Roman" pitchFamily="18" charset="0"/>
                <a:cs typeface="Times New Roman" pitchFamily="18" charset="0"/>
              </a:rPr>
              <a:t>HTTP and HTTPS on the same page</a:t>
            </a:r>
          </a:p>
          <a:p>
            <a:pPr marL="514350" indent="-514350">
              <a:spcBef>
                <a:spcPts val="2000"/>
              </a:spcBef>
              <a:buFont typeface="+mj-lt"/>
              <a:buAutoNum type="arabicPeriod"/>
            </a:pPr>
            <a:r>
              <a:rPr lang="en-US" dirty="0" smtClean="0">
                <a:latin typeface="Times New Roman" pitchFamily="18" charset="0"/>
                <a:cs typeface="Times New Roman" pitchFamily="18" charset="0"/>
              </a:rPr>
              <a:t>Does HTTPS hide web traffic?  </a:t>
            </a:r>
          </a:p>
          <a:p>
            <a:pPr marL="1143000" lvl="3" indent="-457200">
              <a:buFont typeface="Arial" pitchFamily="34" charset="0"/>
              <a:buChar char="•"/>
            </a:pPr>
            <a:endParaRPr lang="en-US" sz="20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FAST-NUCES</a:t>
            </a:r>
            <a:endParaRPr lang="en-US"/>
          </a:p>
        </p:txBody>
      </p:sp>
      <p:pic>
        <p:nvPicPr>
          <p:cNvPr id="5" name="Picture 4"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7772400" cy="609600"/>
          </a:xfrm>
        </p:spPr>
        <p:txBody>
          <a:bodyPr>
            <a:normAutofit fontScale="90000"/>
          </a:bodyPr>
          <a:lstStyle/>
          <a:p>
            <a:r>
              <a:rPr lang="en-US" dirty="0" smtClean="0">
                <a:solidFill>
                  <a:schemeClr val="tx1"/>
                </a:solidFill>
                <a:latin typeface="Times New Roman" pitchFamily="18" charset="0"/>
                <a:cs typeface="Times New Roman" pitchFamily="18" charset="0"/>
              </a:rPr>
              <a:t>1.  HTTP  </a:t>
            </a:r>
            <a:r>
              <a:rPr lang="en-US" dirty="0" smtClean="0">
                <a:solidFill>
                  <a:schemeClr val="tx1"/>
                </a:solidFill>
                <a:latin typeface="Times New Roman" pitchFamily="18" charset="0"/>
                <a:cs typeface="Times New Roman" pitchFamily="18" charset="0"/>
                <a:sym typeface="Symbol"/>
              </a:rPr>
              <a:t>  HTTPS  upgrade</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0" y="1143000"/>
            <a:ext cx="8915400" cy="5181600"/>
          </a:xfrm>
        </p:spPr>
        <p:txBody>
          <a:bodyPr>
            <a:normAutofit lnSpcReduction="10000"/>
          </a:bodyPr>
          <a:lstStyle/>
          <a:p>
            <a:r>
              <a:rPr lang="en-US" dirty="0" smtClean="0">
                <a:latin typeface="Times New Roman" pitchFamily="18" charset="0"/>
                <a:cs typeface="Times New Roman" pitchFamily="18" charset="0"/>
              </a:rPr>
              <a:t>Common use pattern:</a:t>
            </a:r>
          </a:p>
          <a:p>
            <a:pPr lvl="2">
              <a:buFont typeface="Arial" pitchFamily="34" charset="0"/>
              <a:buChar char="•"/>
            </a:pPr>
            <a:r>
              <a:rPr lang="en-US" sz="2400" b="0" dirty="0" smtClean="0">
                <a:latin typeface="Times New Roman" pitchFamily="18" charset="0"/>
                <a:cs typeface="Times New Roman" pitchFamily="18" charset="0"/>
              </a:rPr>
              <a:t>browse site over HTTP;  move to HTTPS for checkout</a:t>
            </a:r>
          </a:p>
          <a:p>
            <a:pPr lvl="2">
              <a:buFont typeface="Arial" pitchFamily="34" charset="0"/>
              <a:buChar char="•"/>
            </a:pPr>
            <a:r>
              <a:rPr lang="en-US" sz="2400" b="0" dirty="0" smtClean="0">
                <a:latin typeface="Times New Roman" pitchFamily="18" charset="0"/>
                <a:cs typeface="Times New Roman" pitchFamily="18" charset="0"/>
              </a:rPr>
              <a:t>connect to bank over HTTP;   move to HTTPS for login</a:t>
            </a:r>
          </a:p>
          <a:p>
            <a:endParaRPr lang="en-US" b="0" dirty="0" smtClean="0">
              <a:latin typeface="Times New Roman" pitchFamily="18" charset="0"/>
              <a:cs typeface="Times New Roman" pitchFamily="18" charset="0"/>
            </a:endParaRPr>
          </a:p>
          <a:p>
            <a:r>
              <a:rPr lang="en-US" b="0" dirty="0" smtClean="0">
                <a:latin typeface="Times New Roman" pitchFamily="18" charset="0"/>
                <a:cs typeface="Times New Roman" pitchFamily="18" charset="0"/>
              </a:rPr>
              <a:t>Easy attack:   prevent the upgrade  (</a:t>
            </a:r>
            <a:r>
              <a:rPr lang="en-US" b="0" dirty="0" err="1" smtClean="0">
                <a:latin typeface="Times New Roman" pitchFamily="18" charset="0"/>
                <a:cs typeface="Times New Roman" pitchFamily="18" charset="0"/>
              </a:rPr>
              <a:t>ssl_strip</a:t>
            </a:r>
            <a:r>
              <a:rPr lang="en-US" b="0" dirty="0" smtClean="0">
                <a:latin typeface="Times New Roman" pitchFamily="18" charset="0"/>
                <a:cs typeface="Times New Roman" pitchFamily="18" charset="0"/>
              </a:rPr>
              <a:t>)       </a:t>
            </a:r>
            <a:r>
              <a:rPr lang="en-US" sz="1800" b="0" dirty="0" smtClean="0">
                <a:latin typeface="Times New Roman" pitchFamily="18" charset="0"/>
                <a:cs typeface="Times New Roman" pitchFamily="18" charset="0"/>
              </a:rPr>
              <a:t>[Moxie’08]</a:t>
            </a:r>
          </a:p>
          <a:p>
            <a:endParaRPr lang="en-US" sz="1800" b="0" dirty="0" smtClean="0">
              <a:latin typeface="Times New Roman" pitchFamily="18" charset="0"/>
              <a:cs typeface="Times New Roman" pitchFamily="18" charset="0"/>
            </a:endParaRPr>
          </a:p>
          <a:p>
            <a:endParaRPr lang="en-US" sz="1800" b="0" dirty="0" smtClean="0">
              <a:latin typeface="Times New Roman" pitchFamily="18" charset="0"/>
              <a:cs typeface="Times New Roman" pitchFamily="18" charset="0"/>
            </a:endParaRPr>
          </a:p>
          <a:p>
            <a:endParaRPr lang="en-US" sz="1800" b="0" dirty="0" smtClean="0">
              <a:latin typeface="Times New Roman" pitchFamily="18" charset="0"/>
              <a:cs typeface="Times New Roman" pitchFamily="18" charset="0"/>
            </a:endParaRPr>
          </a:p>
          <a:p>
            <a:pPr>
              <a:spcBef>
                <a:spcPts val="4800"/>
              </a:spcBef>
              <a:buNone/>
            </a:pPr>
            <a:r>
              <a:rPr lang="en-US" sz="2000" b="0" dirty="0" smtClean="0">
                <a:latin typeface="Times New Roman" pitchFamily="18" charset="0"/>
                <a:cs typeface="Times New Roman" pitchFamily="18" charset="0"/>
              </a:rPr>
              <a:t>	</a:t>
            </a:r>
            <a:r>
              <a:rPr lang="en-US" sz="2000" b="0" dirty="0" smtClean="0">
                <a:latin typeface="Arial" pitchFamily="34" charset="0"/>
                <a:cs typeface="Arial" pitchFamily="34" charset="0"/>
              </a:rPr>
              <a:t>&lt;a </a:t>
            </a:r>
            <a:r>
              <a:rPr lang="en-US" sz="2000" b="0" dirty="0" err="1" smtClean="0">
                <a:latin typeface="Arial" pitchFamily="34" charset="0"/>
                <a:cs typeface="Arial" pitchFamily="34" charset="0"/>
              </a:rPr>
              <a:t>href</a:t>
            </a:r>
            <a:r>
              <a:rPr lang="en-US" sz="2000" b="0" dirty="0" smtClean="0">
                <a:latin typeface="Arial" pitchFamily="34" charset="0"/>
                <a:cs typeface="Arial" pitchFamily="34" charset="0"/>
              </a:rPr>
              <a:t>=</a:t>
            </a:r>
            <a:r>
              <a:rPr lang="en-US" dirty="0" smtClean="0">
                <a:latin typeface="Arial" pitchFamily="34" charset="0"/>
                <a:cs typeface="Arial" pitchFamily="34" charset="0"/>
              </a:rPr>
              <a:t>https</a:t>
            </a:r>
            <a:r>
              <a:rPr lang="en-US" sz="2000" b="0" dirty="0" smtClean="0">
                <a:latin typeface="Arial" pitchFamily="34" charset="0"/>
                <a:cs typeface="Arial" pitchFamily="34" charset="0"/>
              </a:rPr>
              <a:t>://…&gt;           </a:t>
            </a:r>
            <a:r>
              <a:rPr lang="en-US" sz="2800" b="0" dirty="0" smtClean="0">
                <a:latin typeface="Arial" pitchFamily="34" charset="0"/>
                <a:cs typeface="Arial" pitchFamily="34" charset="0"/>
                <a:sym typeface="Symbol"/>
              </a:rPr>
              <a:t></a:t>
            </a:r>
            <a:r>
              <a:rPr lang="en-US" sz="2000" b="0" dirty="0" smtClean="0">
                <a:latin typeface="Arial" pitchFamily="34" charset="0"/>
                <a:cs typeface="Arial" pitchFamily="34" charset="0"/>
                <a:sym typeface="Symbol"/>
              </a:rPr>
              <a:t>       &lt;a </a:t>
            </a:r>
            <a:r>
              <a:rPr lang="en-US" sz="2000" b="0" dirty="0" err="1" smtClean="0">
                <a:latin typeface="Arial" pitchFamily="34" charset="0"/>
                <a:cs typeface="Arial" pitchFamily="34" charset="0"/>
                <a:sym typeface="Symbol"/>
              </a:rPr>
              <a:t>href</a:t>
            </a:r>
            <a:r>
              <a:rPr lang="en-US" sz="2000" b="0" dirty="0" smtClean="0">
                <a:latin typeface="Arial" pitchFamily="34" charset="0"/>
                <a:cs typeface="Arial" pitchFamily="34" charset="0"/>
                <a:sym typeface="Symbol"/>
              </a:rPr>
              <a:t>=</a:t>
            </a:r>
            <a:r>
              <a:rPr lang="en-US" dirty="0" smtClean="0">
                <a:latin typeface="Arial" pitchFamily="34" charset="0"/>
                <a:cs typeface="Arial" pitchFamily="34" charset="0"/>
                <a:sym typeface="Symbol"/>
              </a:rPr>
              <a:t>http</a:t>
            </a:r>
            <a:r>
              <a:rPr lang="en-US" sz="2000" b="0" dirty="0" smtClean="0">
                <a:latin typeface="Arial" pitchFamily="34" charset="0"/>
                <a:cs typeface="Arial" pitchFamily="34" charset="0"/>
                <a:sym typeface="Symbol"/>
              </a:rPr>
              <a:t>://…&gt;</a:t>
            </a:r>
          </a:p>
          <a:p>
            <a:pPr>
              <a:buNone/>
            </a:pPr>
            <a:r>
              <a:rPr lang="en-US" sz="2800" b="0" dirty="0" smtClean="0">
                <a:latin typeface="Arial" pitchFamily="34" charset="0"/>
                <a:cs typeface="Arial" pitchFamily="34" charset="0"/>
              </a:rPr>
              <a:t>	</a:t>
            </a:r>
            <a:r>
              <a:rPr lang="en-US" sz="2000" b="0" dirty="0" smtClean="0">
                <a:latin typeface="Arial" pitchFamily="34" charset="0"/>
                <a:cs typeface="Arial" pitchFamily="34" charset="0"/>
              </a:rPr>
              <a:t>Location: </a:t>
            </a:r>
            <a:r>
              <a:rPr lang="en-US" dirty="0" smtClean="0">
                <a:latin typeface="Arial" pitchFamily="34" charset="0"/>
                <a:cs typeface="Arial" pitchFamily="34" charset="0"/>
              </a:rPr>
              <a:t>https</a:t>
            </a:r>
            <a:r>
              <a:rPr lang="en-US" sz="2000" b="0" dirty="0" smtClean="0">
                <a:latin typeface="Arial" pitchFamily="34" charset="0"/>
                <a:cs typeface="Arial" pitchFamily="34" charset="0"/>
              </a:rPr>
              <a:t>://...           </a:t>
            </a:r>
            <a:r>
              <a:rPr lang="en-US" sz="2800" b="0" dirty="0" smtClean="0">
                <a:latin typeface="Arial" pitchFamily="34" charset="0"/>
                <a:cs typeface="Arial" pitchFamily="34" charset="0"/>
                <a:sym typeface="Symbol"/>
              </a:rPr>
              <a:t></a:t>
            </a:r>
            <a:r>
              <a:rPr lang="en-US" sz="2000" b="0" dirty="0" smtClean="0">
                <a:latin typeface="Arial" pitchFamily="34" charset="0"/>
                <a:cs typeface="Arial" pitchFamily="34" charset="0"/>
                <a:sym typeface="Symbol"/>
              </a:rPr>
              <a:t>       Location: </a:t>
            </a:r>
            <a:r>
              <a:rPr lang="en-US" dirty="0" smtClean="0">
                <a:latin typeface="Arial" pitchFamily="34" charset="0"/>
                <a:cs typeface="Arial" pitchFamily="34" charset="0"/>
                <a:sym typeface="Symbol"/>
              </a:rPr>
              <a:t>http</a:t>
            </a:r>
            <a:r>
              <a:rPr lang="en-US" sz="2000" b="0" dirty="0" smtClean="0">
                <a:latin typeface="Arial" pitchFamily="34" charset="0"/>
                <a:cs typeface="Arial" pitchFamily="34" charset="0"/>
                <a:sym typeface="Symbol"/>
              </a:rPr>
              <a:t>://...               (redirect)</a:t>
            </a:r>
          </a:p>
          <a:p>
            <a:pPr>
              <a:buNone/>
            </a:pPr>
            <a:r>
              <a:rPr lang="en-US" sz="2000" b="0" dirty="0" smtClean="0">
                <a:latin typeface="Arial" pitchFamily="34" charset="0"/>
                <a:cs typeface="Arial" pitchFamily="34" charset="0"/>
                <a:sym typeface="Symbol"/>
              </a:rPr>
              <a:t>	&lt;form action=</a:t>
            </a:r>
            <a:r>
              <a:rPr lang="en-US" dirty="0" smtClean="0">
                <a:latin typeface="Arial" pitchFamily="34" charset="0"/>
                <a:cs typeface="Arial" pitchFamily="34" charset="0"/>
                <a:sym typeface="Symbol"/>
              </a:rPr>
              <a:t>https</a:t>
            </a:r>
            <a:r>
              <a:rPr lang="en-US" sz="2000" b="0" dirty="0" smtClean="0">
                <a:latin typeface="Arial" pitchFamily="34" charset="0"/>
                <a:cs typeface="Arial" pitchFamily="34" charset="0"/>
                <a:sym typeface="Symbol"/>
              </a:rPr>
              <a:t>://… &gt; </a:t>
            </a:r>
            <a:r>
              <a:rPr lang="en-US" sz="2800" b="0" dirty="0" smtClean="0">
                <a:latin typeface="Arial" pitchFamily="34" charset="0"/>
                <a:cs typeface="Arial" pitchFamily="34" charset="0"/>
                <a:sym typeface="Symbol"/>
              </a:rPr>
              <a:t>     </a:t>
            </a:r>
            <a:r>
              <a:rPr lang="en-US" sz="2000" b="0" dirty="0" smtClean="0">
                <a:latin typeface="Arial" pitchFamily="34" charset="0"/>
                <a:cs typeface="Arial" pitchFamily="34" charset="0"/>
                <a:sym typeface="Symbol"/>
              </a:rPr>
              <a:t>&lt;form action=</a:t>
            </a:r>
            <a:r>
              <a:rPr lang="en-US" dirty="0" smtClean="0">
                <a:latin typeface="Arial" pitchFamily="34" charset="0"/>
                <a:cs typeface="Arial" pitchFamily="34" charset="0"/>
                <a:sym typeface="Symbol"/>
              </a:rPr>
              <a:t>http</a:t>
            </a:r>
            <a:r>
              <a:rPr lang="en-US" sz="2000" b="0" dirty="0" smtClean="0">
                <a:latin typeface="Arial" pitchFamily="34" charset="0"/>
                <a:cs typeface="Arial" pitchFamily="34" charset="0"/>
                <a:sym typeface="Symbol"/>
              </a:rPr>
              <a:t>://…&gt;</a:t>
            </a:r>
            <a:endParaRPr lang="en-US" sz="2800" b="0" dirty="0" smtClean="0">
              <a:latin typeface="Arial" pitchFamily="34" charset="0"/>
              <a:cs typeface="Arial" pitchFamily="34" charset="0"/>
            </a:endParaRPr>
          </a:p>
          <a:p>
            <a:endParaRPr lang="en-US" sz="2800" b="0" dirty="0">
              <a:latin typeface="Arial" pitchFamily="34" charset="0"/>
              <a:cs typeface="Arial" pitchFamily="34" charset="0"/>
            </a:endParaRPr>
          </a:p>
        </p:txBody>
      </p:sp>
      <p:pic>
        <p:nvPicPr>
          <p:cNvPr id="6" name="Picture 2" descr="C:\Program Files\Microsoft Office\MEDIA\CAGCAT10\j0195384.wmf"/>
          <p:cNvPicPr>
            <a:picLocks noChangeAspect="1" noChangeArrowheads="1"/>
          </p:cNvPicPr>
          <p:nvPr/>
        </p:nvPicPr>
        <p:blipFill>
          <a:blip r:embed="rId3" cstate="print"/>
          <a:srcRect/>
          <a:stretch>
            <a:fillRect/>
          </a:stretch>
        </p:blipFill>
        <p:spPr bwMode="auto">
          <a:xfrm flipH="1">
            <a:off x="2133600" y="3547348"/>
            <a:ext cx="669341" cy="683314"/>
          </a:xfrm>
          <a:prstGeom prst="rect">
            <a:avLst/>
          </a:prstGeom>
          <a:noFill/>
        </p:spPr>
      </p:pic>
      <p:sp>
        <p:nvSpPr>
          <p:cNvPr id="7" name="tower"/>
          <p:cNvSpPr>
            <a:spLocks noEditPoints="1" noChangeArrowheads="1"/>
          </p:cNvSpPr>
          <p:nvPr/>
        </p:nvSpPr>
        <p:spPr bwMode="auto">
          <a:xfrm>
            <a:off x="5361641" y="3547348"/>
            <a:ext cx="381000" cy="685800"/>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 name="server"/>
          <p:cNvSpPr>
            <a:spLocks noEditPoints="1" noChangeArrowheads="1"/>
          </p:cNvSpPr>
          <p:nvPr/>
        </p:nvSpPr>
        <p:spPr bwMode="auto">
          <a:xfrm>
            <a:off x="7754938" y="3623548"/>
            <a:ext cx="474662" cy="530225"/>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761 w 21600"/>
              <a:gd name="T17" fmla="*/ 22454 h 21600"/>
              <a:gd name="T18" fmla="*/ 21069 w 21600"/>
              <a:gd name="T19" fmla="*/ 28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cxnSp>
        <p:nvCxnSpPr>
          <p:cNvPr id="9" name="Straight Arrow Connector 8"/>
          <p:cNvCxnSpPr/>
          <p:nvPr/>
        </p:nvCxnSpPr>
        <p:spPr bwMode="auto">
          <a:xfrm>
            <a:off x="2959467" y="3840480"/>
            <a:ext cx="2209800" cy="1588"/>
          </a:xfrm>
          <a:prstGeom prst="straightConnector1">
            <a:avLst/>
          </a:prstGeom>
          <a:solidFill>
            <a:schemeClr val="accent1"/>
          </a:solidFill>
          <a:ln w="9525" cap="flat" cmpd="sng" algn="ctr">
            <a:solidFill>
              <a:schemeClr val="tx1"/>
            </a:solidFill>
            <a:prstDash val="solid"/>
            <a:round/>
            <a:headEnd type="arrow" w="med" len="med"/>
            <a:tailEnd type="arrow" w="med" len="med"/>
          </a:ln>
          <a:effectLst/>
        </p:spPr>
      </p:cxnSp>
      <p:cxnSp>
        <p:nvCxnSpPr>
          <p:cNvPr id="10" name="Straight Arrow Connector 9"/>
          <p:cNvCxnSpPr/>
          <p:nvPr/>
        </p:nvCxnSpPr>
        <p:spPr bwMode="auto">
          <a:xfrm>
            <a:off x="6007467" y="3840480"/>
            <a:ext cx="1524000" cy="1588"/>
          </a:xfrm>
          <a:prstGeom prst="straightConnector1">
            <a:avLst/>
          </a:prstGeom>
          <a:solidFill>
            <a:schemeClr val="accent1"/>
          </a:solidFill>
          <a:ln w="9525" cap="flat" cmpd="sng" algn="ctr">
            <a:solidFill>
              <a:schemeClr val="tx1"/>
            </a:solidFill>
            <a:prstDash val="solid"/>
            <a:round/>
            <a:headEnd type="arrow" w="med" len="med"/>
            <a:tailEnd type="arrow" w="med" len="med"/>
          </a:ln>
          <a:effectLst/>
        </p:spPr>
      </p:cxnSp>
      <p:sp>
        <p:nvSpPr>
          <p:cNvPr id="12" name="TextBox 11"/>
          <p:cNvSpPr txBox="1"/>
          <p:nvPr/>
        </p:nvSpPr>
        <p:spPr>
          <a:xfrm>
            <a:off x="7620000" y="4136350"/>
            <a:ext cx="825867" cy="553998"/>
          </a:xfrm>
          <a:prstGeom prst="rect">
            <a:avLst/>
          </a:prstGeom>
          <a:noFill/>
        </p:spPr>
        <p:txBody>
          <a:bodyPr wrap="none" rtlCol="0">
            <a:spAutoFit/>
          </a:bodyPr>
          <a:lstStyle/>
          <a:p>
            <a:pPr algn="ctr">
              <a:lnSpc>
                <a:spcPts val="1800"/>
              </a:lnSpc>
            </a:pPr>
            <a:r>
              <a:rPr lang="en-US" sz="1800" dirty="0" smtClean="0">
                <a:latin typeface="+mn-lt"/>
              </a:rPr>
              <a:t>web</a:t>
            </a:r>
            <a:br>
              <a:rPr lang="en-US" sz="1800" dirty="0" smtClean="0">
                <a:latin typeface="+mn-lt"/>
              </a:rPr>
            </a:br>
            <a:r>
              <a:rPr lang="en-US" sz="1800" dirty="0" smtClean="0">
                <a:latin typeface="+mn-lt"/>
              </a:rPr>
              <a:t>server</a:t>
            </a:r>
          </a:p>
        </p:txBody>
      </p:sp>
      <p:sp>
        <p:nvSpPr>
          <p:cNvPr id="21" name="TextBox 20"/>
          <p:cNvSpPr txBox="1"/>
          <p:nvPr/>
        </p:nvSpPr>
        <p:spPr>
          <a:xfrm>
            <a:off x="5034215" y="4182070"/>
            <a:ext cx="1095172" cy="400110"/>
          </a:xfrm>
          <a:prstGeom prst="rect">
            <a:avLst/>
          </a:prstGeom>
          <a:noFill/>
        </p:spPr>
        <p:txBody>
          <a:bodyPr wrap="none" rtlCol="0">
            <a:spAutoFit/>
          </a:bodyPr>
          <a:lstStyle/>
          <a:p>
            <a:r>
              <a:rPr lang="en-US" sz="2000" dirty="0" smtClean="0">
                <a:latin typeface="+mn-lt"/>
              </a:rPr>
              <a:t>attacker</a:t>
            </a:r>
          </a:p>
        </p:txBody>
      </p:sp>
      <p:sp>
        <p:nvSpPr>
          <p:cNvPr id="22" name="TextBox 21"/>
          <p:cNvSpPr txBox="1"/>
          <p:nvPr/>
        </p:nvSpPr>
        <p:spPr>
          <a:xfrm>
            <a:off x="6540867" y="3505200"/>
            <a:ext cx="670376" cy="400110"/>
          </a:xfrm>
          <a:prstGeom prst="rect">
            <a:avLst/>
          </a:prstGeom>
          <a:noFill/>
        </p:spPr>
        <p:txBody>
          <a:bodyPr wrap="none" rtlCol="0">
            <a:spAutoFit/>
          </a:bodyPr>
          <a:lstStyle/>
          <a:p>
            <a:r>
              <a:rPr lang="en-US" sz="2000" dirty="0" smtClean="0">
                <a:latin typeface="+mn-lt"/>
              </a:rPr>
              <a:t>SSL</a:t>
            </a:r>
          </a:p>
        </p:txBody>
      </p:sp>
      <p:sp>
        <p:nvSpPr>
          <p:cNvPr id="23" name="TextBox 22"/>
          <p:cNvSpPr txBox="1"/>
          <p:nvPr/>
        </p:nvSpPr>
        <p:spPr>
          <a:xfrm>
            <a:off x="3599547" y="3505200"/>
            <a:ext cx="856325" cy="400110"/>
          </a:xfrm>
          <a:prstGeom prst="rect">
            <a:avLst/>
          </a:prstGeom>
          <a:noFill/>
        </p:spPr>
        <p:txBody>
          <a:bodyPr wrap="none" rtlCol="0">
            <a:spAutoFit/>
          </a:bodyPr>
          <a:lstStyle/>
          <a:p>
            <a:r>
              <a:rPr lang="en-US" sz="2000" dirty="0" smtClean="0">
                <a:latin typeface="+mn-lt"/>
              </a:rPr>
              <a:t>HTTP</a:t>
            </a:r>
          </a:p>
        </p:txBody>
      </p:sp>
      <p:sp>
        <p:nvSpPr>
          <p:cNvPr id="13" name="Footer Placeholder 12"/>
          <p:cNvSpPr>
            <a:spLocks noGrp="1"/>
          </p:cNvSpPr>
          <p:nvPr>
            <p:ph type="ftr" sz="quarter" idx="11"/>
          </p:nvPr>
        </p:nvSpPr>
        <p:spPr/>
        <p:txBody>
          <a:bodyPr/>
          <a:lstStyle/>
          <a:p>
            <a:r>
              <a:rPr lang="en-US" smtClean="0"/>
              <a:t>FAST-NUCES</a:t>
            </a:r>
            <a:endParaRPr lang="en-US"/>
          </a:p>
        </p:txBody>
      </p:sp>
      <p:pic>
        <p:nvPicPr>
          <p:cNvPr id="14" name="Picture 13" descr="http://study.result.pk/wp-content/uploads/2011/07/National-University-of-Computer-and-Emerging-Sciences-NUCES-300x300.png"/>
          <p:cNvPicPr/>
          <p:nvPr/>
        </p:nvPicPr>
        <p:blipFill>
          <a:blip r:embed="rId4"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228600" y="685800"/>
            <a:ext cx="8915400" cy="4524315"/>
          </a:xfrm>
          <a:prstGeom prst="rect">
            <a:avLst/>
          </a:prstGeom>
        </p:spPr>
        <p:txBody>
          <a:bodyPr wrap="square">
            <a:spAutoFit/>
          </a:bodyPr>
          <a:lstStyle/>
          <a:p>
            <a:r>
              <a:rPr lang="en-GB" b="1" cap="all" dirty="0">
                <a:solidFill>
                  <a:srgbClr val="263C6B"/>
                </a:solidFill>
                <a:latin typeface="Open Sans" panose="020B0606030504020204" pitchFamily="34" charset="0"/>
              </a:rPr>
              <a:t>WHAT IS SSL STRIPPING?</a:t>
            </a:r>
          </a:p>
          <a:p>
            <a:r>
              <a:rPr lang="en-GB" dirty="0">
                <a:solidFill>
                  <a:srgbClr val="6D6D6D"/>
                </a:solidFill>
                <a:latin typeface="Open Sans" panose="020B0606030504020204" pitchFamily="34" charset="0"/>
              </a:rPr>
              <a:t> </a:t>
            </a:r>
          </a:p>
          <a:p>
            <a:r>
              <a:rPr lang="en-GB" dirty="0">
                <a:solidFill>
                  <a:srgbClr val="C00000"/>
                </a:solidFill>
                <a:latin typeface="Georgia" panose="02040502050405020303" pitchFamily="18" charset="0"/>
              </a:rPr>
              <a:t>SSL stripping is a technique by which a website is downgraded from https to http</a:t>
            </a:r>
            <a:r>
              <a:rPr lang="en-GB" dirty="0">
                <a:solidFill>
                  <a:srgbClr val="00B050"/>
                </a:solidFill>
                <a:latin typeface="Georgia" panose="02040502050405020303" pitchFamily="18" charset="0"/>
              </a:rPr>
              <a:t>.</a:t>
            </a:r>
          </a:p>
          <a:p>
            <a:endParaRPr lang="en-GB" dirty="0" smtClean="0">
              <a:solidFill>
                <a:srgbClr val="00B050"/>
              </a:solidFill>
              <a:latin typeface="Georgia" panose="02040502050405020303" pitchFamily="18" charset="0"/>
            </a:endParaRPr>
          </a:p>
          <a:p>
            <a:r>
              <a:rPr lang="en-GB" dirty="0" smtClean="0">
                <a:solidFill>
                  <a:srgbClr val="00B050"/>
                </a:solidFill>
                <a:latin typeface="Georgia" panose="02040502050405020303" pitchFamily="18" charset="0"/>
              </a:rPr>
              <a:t>In </a:t>
            </a:r>
            <a:r>
              <a:rPr lang="en-GB" dirty="0">
                <a:solidFill>
                  <a:srgbClr val="00B050"/>
                </a:solidFill>
                <a:latin typeface="Georgia" panose="02040502050405020303" pitchFamily="18" charset="0"/>
              </a:rPr>
              <a:t>other words, the attack is used to </a:t>
            </a:r>
            <a:r>
              <a:rPr lang="en-GB" dirty="0">
                <a:solidFill>
                  <a:srgbClr val="C00000"/>
                </a:solidFill>
                <a:latin typeface="Georgia" panose="02040502050405020303" pitchFamily="18" charset="0"/>
              </a:rPr>
              <a:t>circumvent</a:t>
            </a:r>
            <a:r>
              <a:rPr lang="en-GB" dirty="0">
                <a:solidFill>
                  <a:srgbClr val="00B050"/>
                </a:solidFill>
                <a:latin typeface="Georgia" panose="02040502050405020303" pitchFamily="18" charset="0"/>
              </a:rPr>
              <a:t> the security which is enforced by SSL certificates on https sites. This is also known as SSL downgrading.</a:t>
            </a:r>
          </a:p>
          <a:p>
            <a:endParaRPr lang="en-GB" dirty="0" smtClean="0">
              <a:solidFill>
                <a:srgbClr val="00B050"/>
              </a:solidFill>
              <a:latin typeface="Georgia" panose="02040502050405020303" pitchFamily="18" charset="0"/>
            </a:endParaRPr>
          </a:p>
          <a:p>
            <a:r>
              <a:rPr lang="en-GB" dirty="0" smtClean="0">
                <a:solidFill>
                  <a:srgbClr val="00B050"/>
                </a:solidFill>
                <a:latin typeface="Georgia" panose="02040502050405020303" pitchFamily="18" charset="0"/>
              </a:rPr>
              <a:t>The </a:t>
            </a:r>
            <a:r>
              <a:rPr lang="en-GB" dirty="0">
                <a:solidFill>
                  <a:srgbClr val="00B050"/>
                </a:solidFill>
                <a:latin typeface="Georgia" panose="02040502050405020303" pitchFamily="18" charset="0"/>
              </a:rPr>
              <a:t>attacks expose the website to eavesdropping and data manipulation by forcing it to use insecure HTTP rather than secured https.</a:t>
            </a:r>
          </a:p>
          <a:p>
            <a:endParaRPr lang="en-GB" dirty="0" smtClean="0">
              <a:solidFill>
                <a:srgbClr val="080808"/>
              </a:solidFill>
              <a:latin typeface="Georgia" panose="02040502050405020303" pitchFamily="18" charset="0"/>
            </a:endParaRPr>
          </a:p>
          <a:p>
            <a:r>
              <a:rPr lang="en-GB" dirty="0" smtClean="0">
                <a:solidFill>
                  <a:srgbClr val="080808"/>
                </a:solidFill>
                <a:latin typeface="Georgia" panose="02040502050405020303" pitchFamily="18" charset="0"/>
              </a:rPr>
              <a:t>When </a:t>
            </a:r>
            <a:r>
              <a:rPr lang="en-GB" dirty="0">
                <a:solidFill>
                  <a:srgbClr val="080808"/>
                </a:solidFill>
                <a:latin typeface="Georgia" panose="02040502050405020303" pitchFamily="18" charset="0"/>
              </a:rPr>
              <a:t>you enter the URL on the browser, the first connection will be a plain http before it gets redirected to secure https. </a:t>
            </a:r>
            <a:r>
              <a:rPr lang="en-GB" dirty="0">
                <a:solidFill>
                  <a:srgbClr val="C00000"/>
                </a:solidFill>
                <a:latin typeface="Georgia" panose="02040502050405020303" pitchFamily="18" charset="0"/>
              </a:rPr>
              <a:t>The attacker takes advantage of this small window by using the SSL strip attack.</a:t>
            </a:r>
          </a:p>
          <a:p>
            <a:endParaRPr lang="en-GB" dirty="0">
              <a:solidFill>
                <a:srgbClr val="080808"/>
              </a:solidFill>
              <a:latin typeface="Georgia" panose="02040502050405020303" pitchFamily="18" charset="0"/>
            </a:endParaRPr>
          </a:p>
          <a:p>
            <a:r>
              <a:rPr lang="en-GB" dirty="0">
                <a:solidFill>
                  <a:srgbClr val="080808"/>
                </a:solidFill>
                <a:latin typeface="Georgia" panose="02040502050405020303" pitchFamily="18" charset="0"/>
              </a:rPr>
              <a:t>Http and Https are application protocols. Http transmits the data in plaintext whereas https sends data using a secure tunnel.</a:t>
            </a:r>
            <a:endParaRPr lang="en-GB" b="0" i="0" dirty="0">
              <a:solidFill>
                <a:srgbClr val="080808"/>
              </a:solidFill>
              <a:effectLst/>
              <a:latin typeface="Georgia" panose="02040502050405020303" pitchFamily="18" charset="0"/>
            </a:endParaRPr>
          </a:p>
        </p:txBody>
      </p:sp>
    </p:spTree>
    <p:extLst>
      <p:ext uri="{BB962C8B-B14F-4D97-AF65-F5344CB8AC3E}">
        <p14:creationId xmlns:p14="http://schemas.microsoft.com/office/powerpoint/2010/main" val="193562367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0" y="228600"/>
            <a:ext cx="8991600" cy="3508653"/>
          </a:xfrm>
          <a:prstGeom prst="rect">
            <a:avLst/>
          </a:prstGeom>
        </p:spPr>
        <p:txBody>
          <a:bodyPr wrap="square">
            <a:spAutoFit/>
          </a:bodyPr>
          <a:lstStyle/>
          <a:p>
            <a:endParaRPr lang="en-GB" b="0" i="0" dirty="0">
              <a:solidFill>
                <a:srgbClr val="202124"/>
              </a:solidFill>
              <a:effectLst/>
              <a:latin typeface="arial" panose="020B0604020202020204" pitchFamily="34" charset="0"/>
            </a:endParaRPr>
          </a:p>
          <a:p>
            <a:endParaRPr lang="en-GB" b="1" dirty="0" smtClean="0">
              <a:solidFill>
                <a:srgbClr val="202124"/>
              </a:solidFill>
              <a:latin typeface="arial" panose="020B0604020202020204" pitchFamily="34" charset="0"/>
            </a:endParaRPr>
          </a:p>
          <a:p>
            <a:r>
              <a:rPr lang="en-GB" sz="2400" b="1" dirty="0"/>
              <a:t>How to protect my website against SSL Strip attacks</a:t>
            </a:r>
            <a:r>
              <a:rPr lang="en-GB" b="1" dirty="0" smtClean="0"/>
              <a:t>?</a:t>
            </a:r>
          </a:p>
          <a:p>
            <a:endParaRPr lang="en-GB" b="1" dirty="0"/>
          </a:p>
          <a:p>
            <a:r>
              <a:rPr lang="en-GB" dirty="0">
                <a:hlinkClick r:id="rId2"/>
              </a:rPr>
              <a:t>SSL or HTTPS</a:t>
            </a:r>
            <a:r>
              <a:rPr lang="en-GB" dirty="0"/>
              <a:t> is an idea, a wonderful idea indeed. Just like any other idea out there, there are loopholes in it. And such loopholes must be addressed. Here are the three things you can do to make your HTTPS website even more secure</a:t>
            </a:r>
            <a:r>
              <a:rPr lang="en-GB" dirty="0" smtClean="0"/>
              <a:t>:</a:t>
            </a:r>
          </a:p>
          <a:p>
            <a:endParaRPr lang="en-GB" dirty="0"/>
          </a:p>
          <a:p>
            <a:r>
              <a:rPr lang="en-GB" dirty="0" smtClean="0"/>
              <a:t>1) Enable</a:t>
            </a:r>
            <a:r>
              <a:rPr lang="en-GB" dirty="0"/>
              <a:t> </a:t>
            </a:r>
            <a:r>
              <a:rPr lang="en-GB" dirty="0">
                <a:hlinkClick r:id="rId3"/>
              </a:rPr>
              <a:t>HTTPS on pages</a:t>
            </a:r>
            <a:r>
              <a:rPr lang="en-GB" dirty="0"/>
              <a:t> of your website</a:t>
            </a:r>
          </a:p>
          <a:p>
            <a:r>
              <a:rPr lang="en-GB" dirty="0" smtClean="0"/>
              <a:t>2) Implement </a:t>
            </a:r>
            <a:r>
              <a:rPr lang="en-GB" dirty="0"/>
              <a:t>HSTS policy – A Strict policy under which browser won’t open a page unless the site has HTTPS.</a:t>
            </a:r>
          </a:p>
          <a:p>
            <a:endParaRPr lang="en-GB" b="0" i="0" dirty="0">
              <a:solidFill>
                <a:srgbClr val="202124"/>
              </a:solidFill>
              <a:effectLst/>
              <a:latin typeface="arial" panose="020B0604020202020204" pitchFamily="34" charset="0"/>
            </a:endParaRPr>
          </a:p>
        </p:txBody>
      </p:sp>
    </p:spTree>
    <p:extLst>
      <p:ext uri="{BB962C8B-B14F-4D97-AF65-F5344CB8AC3E}">
        <p14:creationId xmlns:p14="http://schemas.microsoft.com/office/powerpoint/2010/main" val="411112931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772400" cy="731838"/>
          </a:xfrm>
        </p:spPr>
        <p:txBody>
          <a:bodyPr>
            <a:normAutofit fontScale="90000"/>
          </a:bodyPr>
          <a:lstStyle/>
          <a:p>
            <a:r>
              <a:rPr lang="en-US" dirty="0" smtClean="0">
                <a:solidFill>
                  <a:schemeClr val="tx1"/>
                </a:solidFill>
                <a:latin typeface="Times New Roman" pitchFamily="18" charset="0"/>
                <a:cs typeface="Times New Roman" pitchFamily="18" charset="0"/>
              </a:rPr>
              <a:t>Tricks and Details</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685800" y="1371600"/>
            <a:ext cx="8077200" cy="4876800"/>
          </a:xfrm>
        </p:spPr>
        <p:txBody>
          <a:bodyPr>
            <a:normAutofit/>
          </a:bodyPr>
          <a:lstStyle/>
          <a:p>
            <a:r>
              <a:rPr lang="en-US" dirty="0" smtClean="0">
                <a:latin typeface="Times New Roman" pitchFamily="18" charset="0"/>
                <a:cs typeface="Times New Roman" pitchFamily="18" charset="0"/>
              </a:rPr>
              <a:t>Tricks:    </a:t>
            </a:r>
            <a:r>
              <a:rPr lang="en-US" b="0" dirty="0" smtClean="0">
                <a:latin typeface="Times New Roman" pitchFamily="18" charset="0"/>
                <a:cs typeface="Times New Roman" pitchFamily="18" charset="0"/>
              </a:rPr>
              <a:t>drop-in a clever </a:t>
            </a:r>
            <a:r>
              <a:rPr lang="en-US" b="0" dirty="0" err="1" smtClean="0">
                <a:latin typeface="Times New Roman" pitchFamily="18" charset="0"/>
                <a:cs typeface="Times New Roman" pitchFamily="18" charset="0"/>
              </a:rPr>
              <a:t>fav</a:t>
            </a:r>
            <a:r>
              <a:rPr lang="en-US" b="0" dirty="0" smtClean="0">
                <a:latin typeface="Times New Roman" pitchFamily="18" charset="0"/>
                <a:cs typeface="Times New Roman" pitchFamily="18" charset="0"/>
              </a:rPr>
              <a:t> icon   </a:t>
            </a:r>
            <a:r>
              <a:rPr lang="en-US" sz="2000" b="0" dirty="0" smtClean="0">
                <a:latin typeface="Times New Roman" pitchFamily="18" charset="0"/>
                <a:cs typeface="Times New Roman" pitchFamily="18" charset="0"/>
              </a:rPr>
              <a:t>(older browsers)</a:t>
            </a:r>
            <a:endParaRPr lang="en-US" b="0" dirty="0" smtClean="0">
              <a:latin typeface="Times New Roman" pitchFamily="18" charset="0"/>
              <a:cs typeface="Times New Roman" pitchFamily="18" charset="0"/>
            </a:endParaRPr>
          </a:p>
          <a:p>
            <a:endParaRPr lang="en-US" b="0" dirty="0" smtClean="0">
              <a:latin typeface="Times New Roman" pitchFamily="18" charset="0"/>
              <a:cs typeface="Times New Roman" pitchFamily="18" charset="0"/>
            </a:endParaRPr>
          </a:p>
          <a:p>
            <a:endParaRPr lang="en-US" b="0" dirty="0" smtClean="0">
              <a:latin typeface="Times New Roman" pitchFamily="18" charset="0"/>
              <a:cs typeface="Times New Roman" pitchFamily="18" charset="0"/>
            </a:endParaRPr>
          </a:p>
          <a:p>
            <a:endParaRPr lang="en-US" b="0"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Details:</a:t>
            </a:r>
          </a:p>
          <a:p>
            <a:r>
              <a:rPr lang="en-US" b="0" dirty="0" smtClean="0">
                <a:latin typeface="Times New Roman" pitchFamily="18" charset="0"/>
                <a:cs typeface="Times New Roman" pitchFamily="18" charset="0"/>
              </a:rPr>
              <a:t>Erase existing session and force user to login:</a:t>
            </a:r>
          </a:p>
          <a:p>
            <a:pPr lvl="1"/>
            <a:r>
              <a:rPr lang="en-US" b="0" dirty="0" err="1" smtClean="0">
                <a:latin typeface="Times New Roman" pitchFamily="18" charset="0"/>
                <a:cs typeface="Times New Roman" pitchFamily="18" charset="0"/>
              </a:rPr>
              <a:t>ssl_strip</a:t>
            </a:r>
            <a:r>
              <a:rPr lang="en-US" b="0" dirty="0" smtClean="0">
                <a:latin typeface="Times New Roman" pitchFamily="18" charset="0"/>
                <a:cs typeface="Times New Roman" pitchFamily="18" charset="0"/>
              </a:rPr>
              <a:t> injects “Set-cookie” headers to delete existing session cookies in browser. </a:t>
            </a:r>
          </a:p>
        </p:txBody>
      </p:sp>
      <p:pic>
        <p:nvPicPr>
          <p:cNvPr id="71682" name="Picture 2"/>
          <p:cNvPicPr>
            <a:picLocks noChangeAspect="1" noChangeArrowheads="1"/>
          </p:cNvPicPr>
          <p:nvPr/>
        </p:nvPicPr>
        <p:blipFill>
          <a:blip r:embed="rId2" cstate="print"/>
          <a:srcRect l="24289" r="40112" b="88364"/>
          <a:stretch>
            <a:fillRect/>
          </a:stretch>
        </p:blipFill>
        <p:spPr bwMode="auto">
          <a:xfrm>
            <a:off x="320038" y="1981200"/>
            <a:ext cx="3657600" cy="1047749"/>
          </a:xfrm>
          <a:prstGeom prst="rect">
            <a:avLst/>
          </a:prstGeom>
          <a:noFill/>
          <a:ln w="9525">
            <a:noFill/>
            <a:miter lim="800000"/>
            <a:headEnd/>
            <a:tailEnd/>
          </a:ln>
          <a:effectLst/>
        </p:spPr>
      </p:pic>
      <p:pic>
        <p:nvPicPr>
          <p:cNvPr id="71683" name="Picture 3"/>
          <p:cNvPicPr>
            <a:picLocks noChangeAspect="1" noChangeArrowheads="1"/>
          </p:cNvPicPr>
          <p:nvPr/>
        </p:nvPicPr>
        <p:blipFill>
          <a:blip r:embed="rId3" cstate="print"/>
          <a:srcRect l="23300" r="44067" b="88364"/>
          <a:stretch>
            <a:fillRect/>
          </a:stretch>
        </p:blipFill>
        <p:spPr bwMode="auto">
          <a:xfrm>
            <a:off x="5196838" y="1981201"/>
            <a:ext cx="3413762" cy="1066800"/>
          </a:xfrm>
          <a:prstGeom prst="rect">
            <a:avLst/>
          </a:prstGeom>
          <a:noFill/>
          <a:ln w="9525">
            <a:noFill/>
            <a:miter lim="800000"/>
            <a:headEnd/>
            <a:tailEnd/>
          </a:ln>
          <a:effectLst/>
        </p:spPr>
      </p:pic>
      <p:sp>
        <p:nvSpPr>
          <p:cNvPr id="6" name="TextBox 5"/>
          <p:cNvSpPr txBox="1"/>
          <p:nvPr/>
        </p:nvSpPr>
        <p:spPr>
          <a:xfrm>
            <a:off x="4358638" y="2433936"/>
            <a:ext cx="487634" cy="461665"/>
          </a:xfrm>
          <a:prstGeom prst="rect">
            <a:avLst/>
          </a:prstGeom>
          <a:noFill/>
        </p:spPr>
        <p:txBody>
          <a:bodyPr wrap="none" rtlCol="0">
            <a:spAutoFit/>
          </a:bodyPr>
          <a:lstStyle/>
          <a:p>
            <a:r>
              <a:rPr lang="en-US" dirty="0" smtClean="0">
                <a:latin typeface="+mn-lt"/>
                <a:sym typeface="Symbol"/>
              </a:rPr>
              <a:t></a:t>
            </a:r>
            <a:endParaRPr lang="en-US" dirty="0" smtClean="0">
              <a:latin typeface="+mn-lt"/>
            </a:endParaRPr>
          </a:p>
        </p:txBody>
      </p:sp>
      <p:sp>
        <p:nvSpPr>
          <p:cNvPr id="7" name="Footer Placeholder 6"/>
          <p:cNvSpPr>
            <a:spLocks noGrp="1"/>
          </p:cNvSpPr>
          <p:nvPr>
            <p:ph type="ftr" sz="quarter" idx="11"/>
          </p:nvPr>
        </p:nvSpPr>
        <p:spPr/>
        <p:txBody>
          <a:bodyPr/>
          <a:lstStyle/>
          <a:p>
            <a:r>
              <a:rPr lang="en-US" smtClean="0"/>
              <a:t>FAST-NUCES</a:t>
            </a:r>
            <a:endParaRPr lang="en-US"/>
          </a:p>
        </p:txBody>
      </p:sp>
      <p:pic>
        <p:nvPicPr>
          <p:cNvPr id="8" name="Picture 7" descr="http://study.result.pk/wp-content/uploads/2011/07/National-University-of-Computer-and-Emerging-Sciences-NUCES-300x300.png"/>
          <p:cNvPicPr/>
          <p:nvPr/>
        </p:nvPicPr>
        <p:blipFill>
          <a:blip r:embed="rId4"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FAST-NUCES</a:t>
            </a:r>
            <a:endParaRPr lang="en-US" dirty="0"/>
          </a:p>
        </p:txBody>
      </p:sp>
      <p:sp>
        <p:nvSpPr>
          <p:cNvPr id="4" name="Rectangle 3"/>
          <p:cNvSpPr/>
          <p:nvPr/>
        </p:nvSpPr>
        <p:spPr>
          <a:xfrm>
            <a:off x="76200" y="128855"/>
            <a:ext cx="8915400" cy="6186309"/>
          </a:xfrm>
          <a:prstGeom prst="rect">
            <a:avLst/>
          </a:prstGeom>
        </p:spPr>
        <p:txBody>
          <a:bodyPr wrap="square">
            <a:spAutoFit/>
          </a:bodyPr>
          <a:lstStyle/>
          <a:p>
            <a:r>
              <a:rPr lang="en-GB" b="1" dirty="0">
                <a:solidFill>
                  <a:srgbClr val="C00000"/>
                </a:solidFill>
              </a:rPr>
              <a:t>HTTP Strict Transport Security (HSTS) is a web security policy mechanism that helps to protect websites against man-in-the-middle attacks such as protocol downgrade attacks[1] and cookie hijacking</a:t>
            </a:r>
            <a:r>
              <a:rPr lang="en-GB" dirty="0"/>
              <a:t>. </a:t>
            </a:r>
            <a:endParaRPr lang="en-GB" dirty="0" smtClean="0"/>
          </a:p>
          <a:p>
            <a:endParaRPr lang="en-GB" dirty="0"/>
          </a:p>
          <a:p>
            <a:r>
              <a:rPr lang="en-GB" dirty="0" smtClean="0"/>
              <a:t>It </a:t>
            </a:r>
            <a:r>
              <a:rPr lang="en-GB" dirty="0"/>
              <a:t>allows web servers to declare that web browsers (or other complying user agents) should automatically interact with it using only HTTPS connections, which provide Transport Layer Security (TLS/SSL), unlike the insecure HTTP used alone. </a:t>
            </a:r>
            <a:endParaRPr lang="en-GB" dirty="0" smtClean="0"/>
          </a:p>
          <a:p>
            <a:endParaRPr lang="en-GB" dirty="0"/>
          </a:p>
          <a:p>
            <a:r>
              <a:rPr lang="en-GB" dirty="0" smtClean="0"/>
              <a:t>HSTS </a:t>
            </a:r>
            <a:r>
              <a:rPr lang="en-GB" dirty="0"/>
              <a:t>is an IETF standards track protocol and is specified in RFC 6797.</a:t>
            </a:r>
          </a:p>
          <a:p>
            <a:endParaRPr lang="en-GB" dirty="0"/>
          </a:p>
          <a:p>
            <a:r>
              <a:rPr lang="en-GB" dirty="0"/>
              <a:t>The HSTS Policy is communicated by the server to the user agent via an HTTPS response header field named "Strict-Transport-Security".[1] HSTS Policy specifies a period of time during which the user agent should only access the server in a secure fashion.[2] </a:t>
            </a:r>
            <a:endParaRPr lang="en-GB" dirty="0" smtClean="0"/>
          </a:p>
          <a:p>
            <a:endParaRPr lang="en-GB" dirty="0">
              <a:solidFill>
                <a:srgbClr val="C00000"/>
              </a:solidFill>
            </a:endParaRPr>
          </a:p>
          <a:p>
            <a:r>
              <a:rPr lang="en-GB" dirty="0" smtClean="0">
                <a:solidFill>
                  <a:srgbClr val="C00000"/>
                </a:solidFill>
              </a:rPr>
              <a:t>Websites </a:t>
            </a:r>
            <a:r>
              <a:rPr lang="en-GB" dirty="0">
                <a:solidFill>
                  <a:srgbClr val="C00000"/>
                </a:solidFill>
              </a:rPr>
              <a:t>using HSTS often do not accept clear text HTTP, either by rejecting connections over HTTP or systematically redirecting users to HTTPS (though this is not required by the specification). The consequence of this is that a user-agent not capable of doing TLS will not be able to connect to the site</a:t>
            </a:r>
            <a:r>
              <a:rPr lang="en-GB" dirty="0"/>
              <a:t>.</a:t>
            </a:r>
          </a:p>
          <a:p>
            <a:endParaRPr lang="en-GB" dirty="0"/>
          </a:p>
          <a:p>
            <a:r>
              <a:rPr lang="en-GB" dirty="0"/>
              <a:t>The protection only applies after a user has visited the site at least once, and the way this protection works is that a user entering or selecting a URL to the site that specifies HTTP, will automatically upgrade to HTTPS, without making an HTTP request, which prevents the HTTP man-in-the-middle attack from occurring.</a:t>
            </a:r>
          </a:p>
        </p:txBody>
      </p:sp>
      <p:sp>
        <p:nvSpPr>
          <p:cNvPr id="5" name="Rectangle 4"/>
          <p:cNvSpPr/>
          <p:nvPr/>
        </p:nvSpPr>
        <p:spPr>
          <a:xfrm>
            <a:off x="3200400" y="6394103"/>
            <a:ext cx="5791200" cy="369332"/>
          </a:xfrm>
          <a:prstGeom prst="rect">
            <a:avLst/>
          </a:prstGeom>
        </p:spPr>
        <p:txBody>
          <a:bodyPr wrap="square">
            <a:spAutoFit/>
          </a:bodyPr>
          <a:lstStyle/>
          <a:p>
            <a:r>
              <a:rPr lang="en-GB" dirty="0"/>
              <a:t>https://en.wikipedia.org/wiki/HTTP_Strict_Transport_Security</a:t>
            </a:r>
          </a:p>
        </p:txBody>
      </p:sp>
    </p:spTree>
    <p:extLst>
      <p:ext uri="{BB962C8B-B14F-4D97-AF65-F5344CB8AC3E}">
        <p14:creationId xmlns:p14="http://schemas.microsoft.com/office/powerpoint/2010/main" val="416755852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772400" cy="808038"/>
          </a:xfrm>
        </p:spPr>
        <p:txBody>
          <a:bodyPr>
            <a:normAutofit/>
          </a:bodyPr>
          <a:lstStyle/>
          <a:p>
            <a:r>
              <a:rPr lang="en-US" sz="3200" dirty="0" smtClean="0">
                <a:solidFill>
                  <a:schemeClr val="tx1"/>
                </a:solidFill>
                <a:latin typeface="Times New Roman" pitchFamily="18" charset="0"/>
                <a:cs typeface="Times New Roman" pitchFamily="18" charset="0"/>
              </a:rPr>
              <a:t>Defense:   Strict Transport Security (HSTS)</a:t>
            </a:r>
            <a:endParaRPr lang="en-US" sz="32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533400" y="2590800"/>
            <a:ext cx="8305800" cy="3733800"/>
          </a:xfrm>
        </p:spPr>
        <p:txBody>
          <a:bodyPr/>
          <a:lstStyle/>
          <a:p>
            <a:r>
              <a:rPr lang="en-US" b="0" dirty="0" smtClean="0">
                <a:latin typeface="Times New Roman" pitchFamily="18" charset="0"/>
                <a:cs typeface="Times New Roman" pitchFamily="18" charset="0"/>
              </a:rPr>
              <a:t>Header tells browser to always connect over HTTPS</a:t>
            </a:r>
          </a:p>
          <a:p>
            <a:pPr>
              <a:lnSpc>
                <a:spcPct val="140000"/>
              </a:lnSpc>
            </a:pPr>
            <a:r>
              <a:rPr lang="en-US" b="0" dirty="0" smtClean="0">
                <a:latin typeface="Times New Roman" pitchFamily="18" charset="0"/>
                <a:cs typeface="Times New Roman" pitchFamily="18" charset="0"/>
              </a:rPr>
              <a:t>After first visit, subsequent visits are over HTTPS</a:t>
            </a:r>
          </a:p>
          <a:p>
            <a:pPr lvl="2">
              <a:lnSpc>
                <a:spcPct val="140000"/>
              </a:lnSpc>
              <a:buFont typeface="Arial"/>
              <a:buChar char="•"/>
            </a:pPr>
            <a:r>
              <a:rPr lang="en-US" sz="2400" b="0" dirty="0">
                <a:latin typeface="Times New Roman" pitchFamily="18" charset="0"/>
                <a:cs typeface="Times New Roman" pitchFamily="18" charset="0"/>
              </a:rPr>
              <a:t>s</a:t>
            </a:r>
            <a:r>
              <a:rPr lang="en-US" sz="2400" b="0" dirty="0" smtClean="0">
                <a:latin typeface="Times New Roman" pitchFamily="18" charset="0"/>
                <a:cs typeface="Times New Roman" pitchFamily="18" charset="0"/>
              </a:rPr>
              <a:t>elf signed cert results in an error</a:t>
            </a:r>
          </a:p>
          <a:p>
            <a:pPr>
              <a:lnSpc>
                <a:spcPct val="140000"/>
              </a:lnSpc>
            </a:pPr>
            <a:r>
              <a:rPr lang="en-US" b="0" dirty="0" smtClean="0">
                <a:latin typeface="Times New Roman" pitchFamily="18" charset="0"/>
                <a:cs typeface="Times New Roman" pitchFamily="18" charset="0"/>
              </a:rPr>
              <a:t>STS flag </a:t>
            </a:r>
            <a:r>
              <a:rPr lang="en-US" sz="2800" b="0" dirty="0" smtClean="0">
                <a:latin typeface="Times New Roman" pitchFamily="18" charset="0"/>
                <a:cs typeface="Times New Roman" pitchFamily="18" charset="0"/>
              </a:rPr>
              <a:t>deleted when user “clears private data”   (chrome)</a:t>
            </a:r>
          </a:p>
          <a:p>
            <a:pPr lvl="2">
              <a:lnSpc>
                <a:spcPct val="140000"/>
              </a:lnSpc>
              <a:buFont typeface="Arial"/>
              <a:buChar char="•"/>
            </a:pPr>
            <a:r>
              <a:rPr lang="en-US" sz="2200" b="0" dirty="0" smtClean="0">
                <a:latin typeface="Times New Roman" pitchFamily="18" charset="0"/>
                <a:cs typeface="Times New Roman" pitchFamily="18" charset="0"/>
              </a:rPr>
              <a:t>Compromise:   security vs. privacy</a:t>
            </a:r>
          </a:p>
        </p:txBody>
      </p:sp>
      <p:pic>
        <p:nvPicPr>
          <p:cNvPr id="6" name="Picture 2" descr="C:\Program Files\Microsoft Office\MEDIA\CAGCAT10\j0195384.wmf"/>
          <p:cNvPicPr>
            <a:picLocks noChangeAspect="1" noChangeArrowheads="1"/>
          </p:cNvPicPr>
          <p:nvPr/>
        </p:nvPicPr>
        <p:blipFill>
          <a:blip r:embed="rId3" cstate="print"/>
          <a:srcRect/>
          <a:stretch>
            <a:fillRect/>
          </a:stretch>
        </p:blipFill>
        <p:spPr bwMode="auto">
          <a:xfrm flipH="1">
            <a:off x="914400" y="1704692"/>
            <a:ext cx="669341" cy="683314"/>
          </a:xfrm>
          <a:prstGeom prst="rect">
            <a:avLst/>
          </a:prstGeom>
          <a:noFill/>
        </p:spPr>
      </p:pic>
      <p:sp>
        <p:nvSpPr>
          <p:cNvPr id="7" name="tower"/>
          <p:cNvSpPr>
            <a:spLocks noEditPoints="1" noChangeArrowheads="1"/>
          </p:cNvSpPr>
          <p:nvPr/>
        </p:nvSpPr>
        <p:spPr bwMode="auto">
          <a:xfrm>
            <a:off x="7784608" y="1704692"/>
            <a:ext cx="381000" cy="685800"/>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latin typeface="Times New Roman" pitchFamily="18" charset="0"/>
              <a:cs typeface="Times New Roman" pitchFamily="18" charset="0"/>
            </a:endParaRPr>
          </a:p>
        </p:txBody>
      </p:sp>
      <p:cxnSp>
        <p:nvCxnSpPr>
          <p:cNvPr id="9" name="Straight Arrow Connector 8"/>
          <p:cNvCxnSpPr/>
          <p:nvPr/>
        </p:nvCxnSpPr>
        <p:spPr bwMode="auto">
          <a:xfrm>
            <a:off x="1752600" y="2009492"/>
            <a:ext cx="5943600" cy="0"/>
          </a:xfrm>
          <a:prstGeom prst="straightConnector1">
            <a:avLst/>
          </a:prstGeom>
          <a:solidFill>
            <a:schemeClr val="accent1"/>
          </a:solidFill>
          <a:ln w="57150" cap="flat" cmpd="sng" algn="ctr">
            <a:solidFill>
              <a:schemeClr val="tx1"/>
            </a:solidFill>
            <a:prstDash val="solid"/>
            <a:round/>
            <a:headEnd type="triangle" w="med" len="med"/>
            <a:tailEnd type="none" w="med" len="med"/>
          </a:ln>
          <a:effectLst/>
        </p:spPr>
      </p:cxnSp>
      <p:sp>
        <p:nvSpPr>
          <p:cNvPr id="11" name="TextBox 10"/>
          <p:cNvSpPr txBox="1"/>
          <p:nvPr/>
        </p:nvSpPr>
        <p:spPr>
          <a:xfrm>
            <a:off x="7670742" y="1066800"/>
            <a:ext cx="748923" cy="553998"/>
          </a:xfrm>
          <a:prstGeom prst="rect">
            <a:avLst/>
          </a:prstGeom>
          <a:noFill/>
        </p:spPr>
        <p:txBody>
          <a:bodyPr wrap="none" rtlCol="0">
            <a:spAutoFit/>
          </a:bodyPr>
          <a:lstStyle/>
          <a:p>
            <a:pPr algn="ctr">
              <a:lnSpc>
                <a:spcPts val="1800"/>
              </a:lnSpc>
            </a:pPr>
            <a:r>
              <a:rPr lang="en-US" sz="1800" dirty="0" smtClean="0">
                <a:latin typeface="Times New Roman" pitchFamily="18" charset="0"/>
                <a:cs typeface="Times New Roman" pitchFamily="18" charset="0"/>
              </a:rPr>
              <a:t>web</a:t>
            </a:r>
            <a:br>
              <a:rPr lang="en-US" sz="1800" dirty="0" smtClean="0">
                <a:latin typeface="Times New Roman" pitchFamily="18" charset="0"/>
                <a:cs typeface="Times New Roman" pitchFamily="18" charset="0"/>
              </a:rPr>
            </a:br>
            <a:r>
              <a:rPr lang="en-US" sz="1800" dirty="0" smtClean="0">
                <a:latin typeface="Times New Roman" pitchFamily="18" charset="0"/>
                <a:cs typeface="Times New Roman" pitchFamily="18" charset="0"/>
              </a:rPr>
              <a:t>server</a:t>
            </a:r>
          </a:p>
        </p:txBody>
      </p:sp>
      <p:sp>
        <p:nvSpPr>
          <p:cNvPr id="18" name="TextBox 17"/>
          <p:cNvSpPr txBox="1"/>
          <p:nvPr/>
        </p:nvSpPr>
        <p:spPr>
          <a:xfrm>
            <a:off x="1828800" y="1471627"/>
            <a:ext cx="4264181" cy="369332"/>
          </a:xfrm>
          <a:prstGeom prst="rect">
            <a:avLst/>
          </a:prstGeom>
          <a:noFill/>
        </p:spPr>
        <p:txBody>
          <a:bodyPr wrap="none" rtlCol="0">
            <a:spAutoFit/>
          </a:bodyPr>
          <a:lstStyle/>
          <a:p>
            <a:r>
              <a:rPr lang="en-US" dirty="0">
                <a:latin typeface="Times New Roman" pitchFamily="18" charset="0"/>
                <a:cs typeface="Times New Roman" pitchFamily="18" charset="0"/>
              </a:rPr>
              <a:t>Strict-Transport-</a:t>
            </a:r>
            <a:r>
              <a:rPr lang="en-US" dirty="0" smtClean="0">
                <a:latin typeface="Times New Roman" pitchFamily="18" charset="0"/>
                <a:cs typeface="Times New Roman" pitchFamily="18" charset="0"/>
              </a:rPr>
              <a:t>Security   </a:t>
            </a:r>
            <a:r>
              <a:rPr lang="en-US" dirty="0">
                <a:latin typeface="Times New Roman" pitchFamily="18" charset="0"/>
                <a:cs typeface="Times New Roman" pitchFamily="18" charset="0"/>
              </a:rPr>
              <a:t>max-age</a:t>
            </a:r>
            <a:r>
              <a:rPr lang="en-US" dirty="0" smtClean="0">
                <a:latin typeface="Times New Roman" pitchFamily="18" charset="0"/>
                <a:cs typeface="Times New Roman" pitchFamily="18" charset="0"/>
              </a:rPr>
              <a:t>=31⋅10</a:t>
            </a:r>
            <a:r>
              <a:rPr lang="en-US" baseline="30000" dirty="0" smtClean="0">
                <a:latin typeface="Times New Roman" pitchFamily="18" charset="0"/>
                <a:cs typeface="Times New Roman" pitchFamily="18" charset="0"/>
              </a:rPr>
              <a:t>6</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10" name="Footer Placeholder 9"/>
          <p:cNvSpPr>
            <a:spLocks noGrp="1"/>
          </p:cNvSpPr>
          <p:nvPr>
            <p:ph type="ftr" sz="quarter" idx="11"/>
          </p:nvPr>
        </p:nvSpPr>
        <p:spPr/>
        <p:txBody>
          <a:bodyPr/>
          <a:lstStyle/>
          <a:p>
            <a:r>
              <a:rPr lang="en-US" smtClean="0"/>
              <a:t>FAST-NUCES</a:t>
            </a:r>
            <a:endParaRPr lang="en-US"/>
          </a:p>
        </p:txBody>
      </p:sp>
      <p:pic>
        <p:nvPicPr>
          <p:cNvPr id="12" name="Picture 11" descr="http://study.result.pk/wp-content/uploads/2011/07/National-University-of-Computer-and-Emerging-Sciences-NUCES-300x300.png"/>
          <p:cNvPicPr/>
          <p:nvPr/>
        </p:nvPicPr>
        <p:blipFill>
          <a:blip r:embed="rId4"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280978838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304800" y="2274838"/>
            <a:ext cx="8458200" cy="1754326"/>
          </a:xfrm>
          <a:prstGeom prst="rect">
            <a:avLst/>
          </a:prstGeom>
        </p:spPr>
        <p:txBody>
          <a:bodyPr wrap="square">
            <a:spAutoFit/>
          </a:bodyPr>
          <a:lstStyle/>
          <a:p>
            <a:r>
              <a:rPr lang="en-US" dirty="0"/>
              <a:t>Semantic Attacks:</a:t>
            </a:r>
          </a:p>
          <a:p>
            <a:pPr marL="171450" indent="-171450">
              <a:buFontTx/>
              <a:buChar char="-"/>
            </a:pPr>
            <a:r>
              <a:rPr lang="en-US" dirty="0"/>
              <a:t>Attacks that target the way we assign meaning to content</a:t>
            </a:r>
          </a:p>
          <a:p>
            <a:pPr marL="171450" indent="-171450">
              <a:buFontTx/>
              <a:buChar char="-"/>
            </a:pPr>
            <a:r>
              <a:rPr lang="en-US" dirty="0"/>
              <a:t>These are arguably the most vicious attacks, </a:t>
            </a:r>
          </a:p>
          <a:p>
            <a:pPr marL="628650" lvl="1" indent="-171450">
              <a:buFontTx/>
              <a:buChar char="-"/>
            </a:pPr>
            <a:r>
              <a:rPr lang="en-US" dirty="0"/>
              <a:t>Attackers deceive users into giving up information</a:t>
            </a:r>
          </a:p>
          <a:p>
            <a:pPr marL="171450" indent="-171450">
              <a:buFontTx/>
              <a:buChar char="-"/>
            </a:pPr>
            <a:r>
              <a:rPr lang="en-US" dirty="0"/>
              <a:t>Attacks exploit our mental model of content: we see a URL that looks like any other URL, along w</a:t>
            </a:r>
            <a:endParaRPr lang="en-GB" dirty="0"/>
          </a:p>
        </p:txBody>
      </p:sp>
    </p:spTree>
    <p:extLst>
      <p:ext uri="{BB962C8B-B14F-4D97-AF65-F5344CB8AC3E}">
        <p14:creationId xmlns:p14="http://schemas.microsoft.com/office/powerpoint/2010/main" val="87273634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371600" y="4648200"/>
            <a:ext cx="5715000" cy="381000"/>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 name="Title 1"/>
          <p:cNvSpPr>
            <a:spLocks noGrp="1"/>
          </p:cNvSpPr>
          <p:nvPr>
            <p:ph type="title"/>
          </p:nvPr>
        </p:nvSpPr>
        <p:spPr>
          <a:xfrm>
            <a:off x="304800" y="304800"/>
            <a:ext cx="7772400" cy="655638"/>
          </a:xfrm>
        </p:spPr>
        <p:txBody>
          <a:bodyPr>
            <a:normAutofit fontScale="90000"/>
          </a:bodyPr>
          <a:lstStyle/>
          <a:p>
            <a:r>
              <a:rPr lang="en-US" dirty="0" smtClean="0">
                <a:solidFill>
                  <a:schemeClr val="tx1"/>
                </a:solidFill>
                <a:latin typeface="Times New Roman" pitchFamily="18" charset="0"/>
                <a:cs typeface="Times New Roman" pitchFamily="18" charset="0"/>
              </a:rPr>
              <a:t>2. Semantic attacks on </a:t>
            </a:r>
            <a:r>
              <a:rPr lang="en-US" dirty="0" err="1" smtClean="0">
                <a:solidFill>
                  <a:schemeClr val="tx1"/>
                </a:solidFill>
                <a:latin typeface="Times New Roman" pitchFamily="18" charset="0"/>
                <a:cs typeface="Times New Roman" pitchFamily="18" charset="0"/>
              </a:rPr>
              <a:t>certs</a:t>
            </a:r>
            <a:endParaRPr lang="en-US" dirty="0">
              <a:solidFill>
                <a:schemeClr val="tx1"/>
              </a:solidFill>
              <a:latin typeface="Times New Roman" pitchFamily="18" charset="0"/>
              <a:cs typeface="Times New Roman" pitchFamily="18" charset="0"/>
            </a:endParaRPr>
          </a:p>
        </p:txBody>
      </p:sp>
      <p:sp>
        <p:nvSpPr>
          <p:cNvPr id="6" name="Content Placeholder 5"/>
          <p:cNvSpPr>
            <a:spLocks noGrp="1"/>
          </p:cNvSpPr>
          <p:nvPr>
            <p:ph idx="1"/>
          </p:nvPr>
        </p:nvSpPr>
        <p:spPr>
          <a:xfrm>
            <a:off x="304800" y="1066800"/>
            <a:ext cx="8458200" cy="5029200"/>
          </a:xfrm>
        </p:spPr>
        <p:txBody>
          <a:bodyPr>
            <a:normAutofit/>
          </a:bodyPr>
          <a:lstStyle/>
          <a:p>
            <a:pPr>
              <a:buNone/>
            </a:pPr>
            <a:r>
              <a:rPr lang="en-US" b="1" dirty="0" smtClean="0">
                <a:latin typeface="Times New Roman" pitchFamily="18" charset="0"/>
                <a:cs typeface="Times New Roman" pitchFamily="18" charset="0"/>
              </a:rPr>
              <a:t>International domains:     xyz.cn</a:t>
            </a:r>
          </a:p>
          <a:p>
            <a:r>
              <a:rPr lang="en-US" b="0" dirty="0" smtClean="0">
                <a:latin typeface="Times New Roman" pitchFamily="18" charset="0"/>
                <a:cs typeface="Times New Roman" pitchFamily="18" charset="0"/>
              </a:rPr>
              <a:t>Rendered using international character set</a:t>
            </a:r>
          </a:p>
          <a:p>
            <a:r>
              <a:rPr lang="en-US" b="0" dirty="0" smtClean="0">
                <a:latin typeface="Times New Roman" pitchFamily="18" charset="0"/>
                <a:cs typeface="Times New Roman" pitchFamily="18" charset="0"/>
              </a:rPr>
              <a:t>Observation:   Chinese character set contains chars that look like “/” and “?”  and “.” and “=”</a:t>
            </a:r>
          </a:p>
          <a:p>
            <a:pPr>
              <a:buFont typeface="Arial" pitchFamily="34" charset="0"/>
              <a:buChar char="•"/>
            </a:pPr>
            <a:endParaRPr lang="en-US" b="0"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Attack:</a:t>
            </a:r>
            <a:r>
              <a:rPr lang="en-US" b="0" dirty="0" smtClean="0">
                <a:latin typeface="Times New Roman" pitchFamily="18" charset="0"/>
                <a:cs typeface="Times New Roman" pitchFamily="18" charset="0"/>
              </a:rPr>
              <a:t> buy domain cert for     *.</a:t>
            </a:r>
            <a:r>
              <a:rPr lang="en-US" b="0" dirty="0" err="1" smtClean="0">
                <a:latin typeface="Times New Roman" pitchFamily="18" charset="0"/>
                <a:cs typeface="Times New Roman" pitchFamily="18" charset="0"/>
              </a:rPr>
              <a:t>badguy.cn</a:t>
            </a:r>
            <a:endParaRPr lang="en-US" b="0" dirty="0" smtClean="0">
              <a:latin typeface="Times New Roman" pitchFamily="18" charset="0"/>
              <a:cs typeface="Times New Roman" pitchFamily="18" charset="0"/>
            </a:endParaRPr>
          </a:p>
          <a:p>
            <a:pPr lvl="1"/>
            <a:r>
              <a:rPr lang="en-US" b="0" dirty="0" smtClean="0">
                <a:latin typeface="Times New Roman" pitchFamily="18" charset="0"/>
                <a:cs typeface="Times New Roman" pitchFamily="18" charset="0"/>
              </a:rPr>
              <a:t>setup domain called:</a:t>
            </a:r>
          </a:p>
          <a:p>
            <a:pPr lvl="1"/>
            <a:r>
              <a:rPr lang="en-US" b="0" dirty="0" smtClean="0">
                <a:solidFill>
                  <a:srgbClr val="7030A0"/>
                </a:solidFill>
                <a:latin typeface="Times New Roman" pitchFamily="18" charset="0"/>
                <a:cs typeface="Times New Roman" pitchFamily="18" charset="0"/>
                <a:hlinkClick r:id="rId2"/>
              </a:rPr>
              <a:t>www.bank.com/accounts/login.php?q=me</a:t>
            </a:r>
            <a:r>
              <a:rPr lang="en-US" dirty="0" smtClean="0">
                <a:solidFill>
                  <a:srgbClr val="7030A0"/>
                </a:solidFill>
                <a:latin typeface="Times New Roman" pitchFamily="18" charset="0"/>
                <a:cs typeface="Times New Roman" pitchFamily="18" charset="0"/>
                <a:hlinkClick r:id="rId2"/>
              </a:rPr>
              <a:t>.badguy.cn</a:t>
            </a:r>
            <a:endParaRPr lang="en-US" dirty="0" smtClean="0">
              <a:solidFill>
                <a:srgbClr val="7030A0"/>
              </a:solidFill>
              <a:latin typeface="Times New Roman" pitchFamily="18" charset="0"/>
              <a:cs typeface="Times New Roman" pitchFamily="18" charset="0"/>
            </a:endParaRPr>
          </a:p>
          <a:p>
            <a:pPr lvl="1"/>
            <a:r>
              <a:rPr lang="en-US" b="0" dirty="0" smtClean="0">
                <a:latin typeface="Times New Roman" pitchFamily="18" charset="0"/>
                <a:cs typeface="Times New Roman" pitchFamily="18" charset="0"/>
              </a:rPr>
              <a:t>note:    single cert    </a:t>
            </a:r>
            <a:r>
              <a:rPr lang="en-US" b="0" dirty="0" smtClean="0">
                <a:solidFill>
                  <a:srgbClr val="7030A0"/>
                </a:solidFill>
                <a:latin typeface="Times New Roman" pitchFamily="18" charset="0"/>
                <a:ea typeface="Tahoma" pitchFamily="34" charset="0"/>
                <a:cs typeface="Times New Roman" pitchFamily="18" charset="0"/>
              </a:rPr>
              <a:t>*</a:t>
            </a:r>
            <a:r>
              <a:rPr lang="en-US" b="0" dirty="0" smtClean="0">
                <a:solidFill>
                  <a:srgbClr val="7030A0"/>
                </a:solidFill>
                <a:latin typeface="Times New Roman" pitchFamily="18" charset="0"/>
                <a:cs typeface="Times New Roman" pitchFamily="18" charset="0"/>
              </a:rPr>
              <a:t>.</a:t>
            </a:r>
            <a:r>
              <a:rPr lang="en-US" b="0" dirty="0" err="1" smtClean="0">
                <a:solidFill>
                  <a:srgbClr val="7030A0"/>
                </a:solidFill>
                <a:latin typeface="Times New Roman" pitchFamily="18" charset="0"/>
                <a:cs typeface="Times New Roman" pitchFamily="18" charset="0"/>
              </a:rPr>
              <a:t>badguy.cn</a:t>
            </a:r>
            <a:r>
              <a:rPr lang="en-US" b="0" dirty="0" smtClean="0">
                <a:solidFill>
                  <a:srgbClr val="7030A0"/>
                </a:solidFill>
                <a:latin typeface="Times New Roman" pitchFamily="18" charset="0"/>
                <a:cs typeface="Times New Roman" pitchFamily="18" charset="0"/>
              </a:rPr>
              <a:t>    </a:t>
            </a:r>
            <a:r>
              <a:rPr lang="en-US" b="0" dirty="0" smtClean="0">
                <a:latin typeface="Times New Roman" pitchFamily="18" charset="0"/>
                <a:cs typeface="Times New Roman" pitchFamily="18" charset="0"/>
              </a:rPr>
              <a:t>works for all sites</a:t>
            </a:r>
          </a:p>
          <a:p>
            <a:endParaRPr lang="en-US" b="0" dirty="0" smtClean="0">
              <a:latin typeface="Times New Roman" pitchFamily="18" charset="0"/>
              <a:cs typeface="Times New Roman" pitchFamily="18" charset="0"/>
            </a:endParaRPr>
          </a:p>
          <a:p>
            <a:r>
              <a:rPr lang="en-US" sz="2000" b="0" dirty="0" smtClean="0">
                <a:latin typeface="Times New Roman" pitchFamily="18" charset="0"/>
                <a:cs typeface="Times New Roman" pitchFamily="18" charset="0"/>
              </a:rPr>
              <a:t>Extended validation (EV) </a:t>
            </a:r>
            <a:r>
              <a:rPr lang="en-US" sz="2000" b="0" dirty="0" err="1" smtClean="0">
                <a:latin typeface="Times New Roman" pitchFamily="18" charset="0"/>
                <a:cs typeface="Times New Roman" pitchFamily="18" charset="0"/>
              </a:rPr>
              <a:t>certs</a:t>
            </a:r>
            <a:r>
              <a:rPr lang="en-US" sz="2000" b="0" dirty="0" smtClean="0">
                <a:latin typeface="Times New Roman" pitchFamily="18" charset="0"/>
                <a:cs typeface="Times New Roman" pitchFamily="18" charset="0"/>
              </a:rPr>
              <a:t> may help defeat this</a:t>
            </a:r>
          </a:p>
        </p:txBody>
      </p:sp>
      <p:sp>
        <p:nvSpPr>
          <p:cNvPr id="5" name="Footer Placeholder 4"/>
          <p:cNvSpPr>
            <a:spLocks noGrp="1"/>
          </p:cNvSpPr>
          <p:nvPr>
            <p:ph type="ftr" sz="quarter" idx="11"/>
          </p:nvPr>
        </p:nvSpPr>
        <p:spPr/>
        <p:txBody>
          <a:bodyPr/>
          <a:lstStyle/>
          <a:p>
            <a:r>
              <a:rPr lang="en-US" smtClean="0"/>
              <a:t>FAST-NUCES</a:t>
            </a:r>
            <a:endParaRPr lang="en-US"/>
          </a:p>
        </p:txBody>
      </p:sp>
      <p:pic>
        <p:nvPicPr>
          <p:cNvPr id="8" name="Picture 7"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304800"/>
            <a:ext cx="8839200" cy="3970318"/>
          </a:xfrm>
          <a:prstGeom prst="rect">
            <a:avLst/>
          </a:prstGeom>
        </p:spPr>
        <p:txBody>
          <a:bodyPr wrap="square">
            <a:spAutoFit/>
          </a:bodyPr>
          <a:lstStyle/>
          <a:p>
            <a:r>
              <a:rPr lang="en-GB" b="1" dirty="0" smtClean="0">
                <a:solidFill>
                  <a:srgbClr val="0070C0"/>
                </a:solidFill>
              </a:rPr>
              <a:t>SSL </a:t>
            </a:r>
            <a:r>
              <a:rPr lang="en-GB" b="1" dirty="0">
                <a:solidFill>
                  <a:srgbClr val="0070C0"/>
                </a:solidFill>
              </a:rPr>
              <a:t>and TLS </a:t>
            </a:r>
            <a:r>
              <a:rPr lang="en-GB" b="1" dirty="0" smtClean="0">
                <a:solidFill>
                  <a:srgbClr val="0070C0"/>
                </a:solidFill>
              </a:rPr>
              <a:t>Goals/provides:</a:t>
            </a:r>
          </a:p>
          <a:p>
            <a:endParaRPr lang="en-GB" b="1" dirty="0" smtClean="0">
              <a:solidFill>
                <a:srgbClr val="0070C0"/>
              </a:solidFill>
            </a:endParaRPr>
          </a:p>
          <a:p>
            <a:endParaRPr lang="en-GB" b="1" dirty="0">
              <a:solidFill>
                <a:srgbClr val="0070C0"/>
              </a:solidFill>
            </a:endParaRPr>
          </a:p>
          <a:p>
            <a:endParaRPr lang="en-GB" b="1" dirty="0" smtClean="0">
              <a:solidFill>
                <a:srgbClr val="0070C0"/>
              </a:solidFill>
            </a:endParaRPr>
          </a:p>
          <a:p>
            <a:endParaRPr lang="en-GB" b="1" dirty="0">
              <a:solidFill>
                <a:srgbClr val="0070C0"/>
              </a:solidFill>
            </a:endParaRPr>
          </a:p>
          <a:p>
            <a:endParaRPr lang="en-GB" b="1" dirty="0" smtClean="0">
              <a:solidFill>
                <a:srgbClr val="0070C0"/>
              </a:solidFill>
            </a:endParaRPr>
          </a:p>
          <a:p>
            <a:endParaRPr lang="en-GB" b="1" dirty="0">
              <a:solidFill>
                <a:srgbClr val="0070C0"/>
              </a:solidFill>
            </a:endParaRPr>
          </a:p>
          <a:p>
            <a:endParaRPr lang="en-GB" b="1" dirty="0" smtClean="0">
              <a:solidFill>
                <a:srgbClr val="0070C0"/>
              </a:solidFill>
            </a:endParaRPr>
          </a:p>
          <a:p>
            <a:endParaRPr lang="en-GB" b="1" dirty="0">
              <a:solidFill>
                <a:srgbClr val="0070C0"/>
              </a:solidFill>
            </a:endParaRPr>
          </a:p>
          <a:p>
            <a:endParaRPr lang="en-GB" b="1" dirty="0">
              <a:solidFill>
                <a:srgbClr val="0070C0"/>
              </a:solidFill>
            </a:endParaRPr>
          </a:p>
          <a:p>
            <a:r>
              <a:rPr lang="en-GB" b="1" dirty="0" smtClean="0">
                <a:solidFill>
                  <a:srgbClr val="0070C0"/>
                </a:solidFill>
              </a:rPr>
              <a:t>One of the goals of these protocols is to provide server and the client authentication, </a:t>
            </a:r>
          </a:p>
          <a:p>
            <a:r>
              <a:rPr lang="en-GB" b="1" dirty="0" smtClean="0">
                <a:solidFill>
                  <a:srgbClr val="0070C0"/>
                </a:solidFill>
              </a:rPr>
              <a:t>data confidentiality, and data integrity.</a:t>
            </a:r>
          </a:p>
          <a:p>
            <a:endParaRPr lang="en-GB" b="1" dirty="0" smtClean="0">
              <a:solidFill>
                <a:srgbClr val="0070C0"/>
              </a:solidFill>
            </a:endParaRPr>
          </a:p>
          <a:p>
            <a:endParaRPr lang="en-GB" b="1" dirty="0">
              <a:solidFill>
                <a:srgbClr val="0070C0"/>
              </a:solidFill>
            </a:endParaRPr>
          </a:p>
        </p:txBody>
      </p:sp>
      <p:pic>
        <p:nvPicPr>
          <p:cNvPr id="4" name="Picture 3"/>
          <p:cNvPicPr>
            <a:picLocks noChangeAspect="1"/>
          </p:cNvPicPr>
          <p:nvPr/>
        </p:nvPicPr>
        <p:blipFill>
          <a:blip r:embed="rId2"/>
          <a:stretch>
            <a:fillRect/>
          </a:stretch>
        </p:blipFill>
        <p:spPr>
          <a:xfrm>
            <a:off x="304800" y="3856822"/>
            <a:ext cx="8305800" cy="2733675"/>
          </a:xfrm>
          <a:prstGeom prst="rect">
            <a:avLst/>
          </a:prstGeom>
        </p:spPr>
      </p:pic>
    </p:spTree>
    <p:extLst>
      <p:ext uri="{BB962C8B-B14F-4D97-AF65-F5344CB8AC3E}">
        <p14:creationId xmlns:p14="http://schemas.microsoft.com/office/powerpoint/2010/main" val="351190494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cstate="print"/>
          <a:srcRect/>
          <a:stretch>
            <a:fillRect/>
          </a:stretch>
        </p:blipFill>
        <p:spPr bwMode="auto">
          <a:xfrm>
            <a:off x="1000125" y="152400"/>
            <a:ext cx="7143750" cy="5981700"/>
          </a:xfrm>
          <a:prstGeom prst="rect">
            <a:avLst/>
          </a:prstGeom>
          <a:noFill/>
          <a:ln w="9525">
            <a:noFill/>
            <a:miter lim="800000"/>
            <a:headEnd/>
            <a:tailEnd/>
          </a:ln>
          <a:effectLst/>
        </p:spPr>
      </p:pic>
      <p:sp>
        <p:nvSpPr>
          <p:cNvPr id="5" name="Oval 4"/>
          <p:cNvSpPr/>
          <p:nvPr/>
        </p:nvSpPr>
        <p:spPr bwMode="auto">
          <a:xfrm>
            <a:off x="4419600" y="5581650"/>
            <a:ext cx="3657600" cy="6858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7" name="Footer Placeholder 6"/>
          <p:cNvSpPr>
            <a:spLocks noGrp="1"/>
          </p:cNvSpPr>
          <p:nvPr>
            <p:ph type="ftr" sz="quarter" idx="11"/>
          </p:nvPr>
        </p:nvSpPr>
        <p:spPr/>
        <p:txBody>
          <a:bodyPr/>
          <a:lstStyle/>
          <a:p>
            <a:r>
              <a:rPr lang="en-US" dirty="0" smtClean="0"/>
              <a:t>FAST-NUCES</a:t>
            </a:r>
            <a:endParaRPr lang="en-US" dirty="0"/>
          </a:p>
        </p:txBody>
      </p:sp>
      <p:pic>
        <p:nvPicPr>
          <p:cNvPr id="8" name="Picture 7"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5"/>
          <p:cNvSpPr>
            <a:spLocks noGrp="1"/>
          </p:cNvSpPr>
          <p:nvPr>
            <p:ph type="title"/>
          </p:nvPr>
        </p:nvSpPr>
        <p:spPr>
          <a:xfrm>
            <a:off x="304800" y="228600"/>
            <a:ext cx="7772400" cy="655638"/>
          </a:xfrm>
        </p:spPr>
        <p:txBody>
          <a:bodyPr>
            <a:normAutofit fontScale="90000"/>
          </a:bodyPr>
          <a:lstStyle/>
          <a:p>
            <a:r>
              <a:rPr lang="en-US" dirty="0" smtClean="0">
                <a:solidFill>
                  <a:schemeClr val="tx1"/>
                </a:solidFill>
                <a:latin typeface="Times New Roman" pitchFamily="18" charset="0"/>
                <a:cs typeface="Times New Roman" pitchFamily="18" charset="0"/>
              </a:rPr>
              <a:t>3. Invalid </a:t>
            </a:r>
            <a:r>
              <a:rPr lang="en-US" dirty="0" err="1" smtClean="0">
                <a:solidFill>
                  <a:schemeClr val="tx1"/>
                </a:solidFill>
                <a:latin typeface="Times New Roman" pitchFamily="18" charset="0"/>
                <a:cs typeface="Times New Roman" pitchFamily="18" charset="0"/>
              </a:rPr>
              <a:t>certs</a:t>
            </a:r>
            <a:endParaRPr lang="en-US" dirty="0" smtClean="0">
              <a:solidFill>
                <a:schemeClr val="tx1"/>
              </a:solidFill>
              <a:latin typeface="Times New Roman" pitchFamily="18" charset="0"/>
              <a:cs typeface="Times New Roman" pitchFamily="18" charset="0"/>
            </a:endParaRPr>
          </a:p>
        </p:txBody>
      </p:sp>
      <p:sp>
        <p:nvSpPr>
          <p:cNvPr id="26627" name="Content Placeholder 6"/>
          <p:cNvSpPr>
            <a:spLocks noGrp="1"/>
          </p:cNvSpPr>
          <p:nvPr>
            <p:ph idx="1"/>
          </p:nvPr>
        </p:nvSpPr>
        <p:spPr>
          <a:xfrm>
            <a:off x="152400" y="914400"/>
            <a:ext cx="8763000" cy="5334000"/>
          </a:xfrm>
        </p:spPr>
        <p:txBody>
          <a:bodyPr/>
          <a:lstStyle/>
          <a:p>
            <a:pPr marL="800100" indent="-800100">
              <a:buNone/>
            </a:pPr>
            <a:r>
              <a:rPr lang="en-US" b="1" dirty="0" smtClean="0">
                <a:latin typeface="Times New Roman" pitchFamily="18" charset="0"/>
                <a:cs typeface="Times New Roman" pitchFamily="18" charset="0"/>
              </a:rPr>
              <a:t>Examples of invalid certificates:</a:t>
            </a:r>
          </a:p>
          <a:p>
            <a:pPr marL="1074420" lvl="1" indent="-800100"/>
            <a:r>
              <a:rPr lang="en-US" dirty="0" smtClean="0">
                <a:latin typeface="Times New Roman" pitchFamily="18" charset="0"/>
                <a:cs typeface="Times New Roman" pitchFamily="18" charset="0"/>
              </a:rPr>
              <a:t>expired:        current-date &gt; date-in-cert</a:t>
            </a:r>
          </a:p>
          <a:p>
            <a:pPr marL="1074420" lvl="1" indent="-800100"/>
            <a:r>
              <a:rPr lang="en-US" dirty="0" err="1" smtClean="0">
                <a:latin typeface="Times New Roman" pitchFamily="18" charset="0"/>
                <a:cs typeface="Times New Roman" pitchFamily="18" charset="0"/>
              </a:rPr>
              <a:t>CommonName</a:t>
            </a:r>
            <a:r>
              <a:rPr lang="en-US" dirty="0" smtClean="0">
                <a:latin typeface="Times New Roman" pitchFamily="18" charset="0"/>
                <a:cs typeface="Times New Roman" pitchFamily="18" charset="0"/>
              </a:rPr>
              <a:t> in cert </a:t>
            </a:r>
            <a:r>
              <a:rPr lang="en-US" dirty="0" smtClean="0">
                <a:latin typeface="Times New Roman" pitchFamily="18" charset="0"/>
                <a:cs typeface="Times New Roman" pitchFamily="18" charset="0"/>
                <a:sym typeface="Symbol" pitchFamily="18" charset="2"/>
              </a:rPr>
              <a:t>does not match domain in URL</a:t>
            </a:r>
          </a:p>
          <a:p>
            <a:pPr marL="1074420" lvl="1" indent="-800100"/>
            <a:r>
              <a:rPr lang="en-US" dirty="0" smtClean="0">
                <a:latin typeface="Times New Roman" pitchFamily="18" charset="0"/>
                <a:cs typeface="Times New Roman" pitchFamily="18" charset="0"/>
                <a:sym typeface="Symbol" pitchFamily="18" charset="2"/>
              </a:rPr>
              <a:t>unknown CA        </a:t>
            </a:r>
            <a:r>
              <a:rPr lang="en-US" sz="2000" dirty="0" smtClean="0">
                <a:latin typeface="Times New Roman" pitchFamily="18" charset="0"/>
                <a:cs typeface="Times New Roman" pitchFamily="18" charset="0"/>
                <a:sym typeface="Symbol" pitchFamily="18" charset="2"/>
              </a:rPr>
              <a:t>(e.g.   self signed </a:t>
            </a:r>
            <a:r>
              <a:rPr lang="en-US" sz="2000" dirty="0" err="1" smtClean="0">
                <a:latin typeface="Times New Roman" pitchFamily="18" charset="0"/>
                <a:cs typeface="Times New Roman" pitchFamily="18" charset="0"/>
                <a:sym typeface="Symbol" pitchFamily="18" charset="2"/>
              </a:rPr>
              <a:t>certs</a:t>
            </a:r>
            <a:r>
              <a:rPr lang="en-US" sz="2000" dirty="0" smtClean="0">
                <a:latin typeface="Times New Roman" pitchFamily="18" charset="0"/>
                <a:cs typeface="Times New Roman" pitchFamily="18" charset="0"/>
                <a:sym typeface="Symbol" pitchFamily="18" charset="2"/>
              </a:rPr>
              <a:t>)</a:t>
            </a:r>
            <a:endParaRPr lang="en-US" dirty="0" smtClean="0">
              <a:latin typeface="Times New Roman" pitchFamily="18" charset="0"/>
              <a:cs typeface="Times New Roman" pitchFamily="18" charset="0"/>
              <a:sym typeface="Symbol" pitchFamily="18" charset="2"/>
            </a:endParaRPr>
          </a:p>
          <a:p>
            <a:pPr marL="1348740" lvl="2" indent="-800100"/>
            <a:r>
              <a:rPr lang="en-US" sz="2000" dirty="0" smtClean="0">
                <a:latin typeface="Times New Roman" pitchFamily="18" charset="0"/>
                <a:cs typeface="Times New Roman" pitchFamily="18" charset="0"/>
                <a:sym typeface="Symbol" pitchFamily="18" charset="2"/>
              </a:rPr>
              <a:t>Small sites may not want to pay for cert</a:t>
            </a:r>
          </a:p>
          <a:p>
            <a:pPr marL="914400" lvl="1" indent="-914400">
              <a:spcBef>
                <a:spcPts val="2000"/>
              </a:spcBef>
              <a:buNone/>
            </a:pPr>
            <a:r>
              <a:rPr lang="en-US" dirty="0" smtClean="0">
                <a:latin typeface="Times New Roman" pitchFamily="18" charset="0"/>
                <a:cs typeface="Times New Roman" pitchFamily="18" charset="0"/>
                <a:sym typeface="Symbol" pitchFamily="18" charset="2"/>
              </a:rPr>
              <a:t>Users often ignore warning:</a:t>
            </a:r>
          </a:p>
          <a:p>
            <a:pPr marL="1188720" lvl="2" indent="-914400">
              <a:spcBef>
                <a:spcPts val="2000"/>
              </a:spcBef>
            </a:pPr>
            <a:r>
              <a:rPr lang="en-US" sz="2400" b="0" dirty="0" smtClean="0">
                <a:latin typeface="Times New Roman" pitchFamily="18" charset="0"/>
                <a:cs typeface="Times New Roman" pitchFamily="18" charset="0"/>
                <a:sym typeface="Symbol" pitchFamily="18" charset="2"/>
              </a:rPr>
              <a:t>Is it a </a:t>
            </a:r>
            <a:r>
              <a:rPr lang="en-US" sz="2400" b="0" dirty="0" err="1" smtClean="0">
                <a:latin typeface="Times New Roman" pitchFamily="18" charset="0"/>
                <a:cs typeface="Times New Roman" pitchFamily="18" charset="0"/>
                <a:sym typeface="Symbol" pitchFamily="18" charset="2"/>
              </a:rPr>
              <a:t>mis</a:t>
            </a:r>
            <a:r>
              <a:rPr lang="en-US" sz="2400" b="0" dirty="0" smtClean="0">
                <a:latin typeface="Times New Roman" pitchFamily="18" charset="0"/>
                <a:cs typeface="Times New Roman" pitchFamily="18" charset="0"/>
                <a:sym typeface="Symbol" pitchFamily="18" charset="2"/>
              </a:rPr>
              <a:t>-configuration or an attack? User can’t tell.</a:t>
            </a:r>
          </a:p>
          <a:p>
            <a:pPr marL="1188720" lvl="2" indent="-914400">
              <a:spcBef>
                <a:spcPts val="2000"/>
              </a:spcBef>
            </a:pPr>
            <a:r>
              <a:rPr lang="en-US" sz="2400" b="0" dirty="0" smtClean="0">
                <a:latin typeface="Times New Roman" pitchFamily="18" charset="0"/>
                <a:cs typeface="Times New Roman" pitchFamily="18" charset="0"/>
                <a:sym typeface="Symbol" pitchFamily="18" charset="2"/>
              </a:rPr>
              <a:t>Accepting invalid cert enables man-in-middle attacks</a:t>
            </a:r>
            <a:br>
              <a:rPr lang="en-US" sz="2400" b="0" dirty="0" smtClean="0">
                <a:latin typeface="Times New Roman" pitchFamily="18" charset="0"/>
                <a:cs typeface="Times New Roman" pitchFamily="18" charset="0"/>
                <a:sym typeface="Symbol" pitchFamily="18" charset="2"/>
              </a:rPr>
            </a:br>
            <a:r>
              <a:rPr lang="en-US" sz="2400" b="0" dirty="0" smtClean="0">
                <a:latin typeface="Times New Roman" pitchFamily="18" charset="0"/>
                <a:cs typeface="Times New Roman" pitchFamily="18" charset="0"/>
                <a:sym typeface="Symbol" pitchFamily="18" charset="2"/>
              </a:rPr>
              <a:t>		     (see   http://crypto.stanford.edu/ssl-mitm )</a:t>
            </a:r>
          </a:p>
        </p:txBody>
      </p:sp>
      <p:sp>
        <p:nvSpPr>
          <p:cNvPr id="4" name="Footer Placeholder 3"/>
          <p:cNvSpPr>
            <a:spLocks noGrp="1"/>
          </p:cNvSpPr>
          <p:nvPr>
            <p:ph type="ftr" sz="quarter" idx="11"/>
          </p:nvPr>
        </p:nvSpPr>
        <p:spPr/>
        <p:txBody>
          <a:bodyPr/>
          <a:lstStyle/>
          <a:p>
            <a:r>
              <a:rPr lang="en-US" smtClean="0"/>
              <a:t>FAST-NUCES</a:t>
            </a:r>
            <a:endParaRPr lang="en-US"/>
          </a:p>
        </p:txBody>
      </p:sp>
      <p:pic>
        <p:nvPicPr>
          <p:cNvPr id="5" name="Picture 4"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534400" cy="579438"/>
          </a:xfrm>
        </p:spPr>
        <p:txBody>
          <a:bodyPr>
            <a:normAutofit fontScale="90000"/>
          </a:bodyPr>
          <a:lstStyle/>
          <a:p>
            <a:r>
              <a:rPr lang="en-US" dirty="0" smtClean="0">
                <a:solidFill>
                  <a:schemeClr val="tx1"/>
                </a:solidFill>
                <a:latin typeface="Times New Roman" pitchFamily="18" charset="0"/>
                <a:cs typeface="Times New Roman" pitchFamily="18" charset="0"/>
              </a:rPr>
              <a:t>Man in the middle attack using invalid </a:t>
            </a:r>
            <a:r>
              <a:rPr lang="en-US" dirty="0" err="1" smtClean="0">
                <a:solidFill>
                  <a:schemeClr val="tx1"/>
                </a:solidFill>
                <a:latin typeface="Times New Roman" pitchFamily="18" charset="0"/>
                <a:cs typeface="Times New Roman" pitchFamily="18" charset="0"/>
              </a:rPr>
              <a:t>certs</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914400" y="5410200"/>
            <a:ext cx="7772400" cy="685800"/>
          </a:xfrm>
        </p:spPr>
        <p:txBody>
          <a:bodyPr>
            <a:normAutofit fontScale="92500" lnSpcReduction="20000"/>
          </a:bodyPr>
          <a:lstStyle/>
          <a:p>
            <a:r>
              <a:rPr lang="en-US" b="0" dirty="0" smtClean="0">
                <a:latin typeface="Times New Roman" pitchFamily="18" charset="0"/>
                <a:cs typeface="Times New Roman" pitchFamily="18" charset="0"/>
              </a:rPr>
              <a:t>Attacker proxies data between user and bank. Sees all traffic and can modify data at will.</a:t>
            </a:r>
            <a:endParaRPr lang="en-US" b="0" dirty="0">
              <a:latin typeface="Times New Roman" pitchFamily="18" charset="0"/>
              <a:cs typeface="Times New Roman" pitchFamily="18" charset="0"/>
            </a:endParaRPr>
          </a:p>
        </p:txBody>
      </p:sp>
      <p:pic>
        <p:nvPicPr>
          <p:cNvPr id="4" name="Picture 2" descr="C:\Program Files\Microsoft Office\MEDIA\CAGCAT10\j0195384.wmf"/>
          <p:cNvPicPr>
            <a:picLocks noChangeAspect="1" noChangeArrowheads="1"/>
          </p:cNvPicPr>
          <p:nvPr/>
        </p:nvPicPr>
        <p:blipFill>
          <a:blip r:embed="rId2" cstate="print"/>
          <a:srcRect/>
          <a:stretch>
            <a:fillRect/>
          </a:stretch>
        </p:blipFill>
        <p:spPr bwMode="auto">
          <a:xfrm flipH="1">
            <a:off x="990600" y="2099548"/>
            <a:ext cx="669341" cy="683314"/>
          </a:xfrm>
          <a:prstGeom prst="rect">
            <a:avLst/>
          </a:prstGeom>
          <a:noFill/>
        </p:spPr>
      </p:pic>
      <p:sp>
        <p:nvSpPr>
          <p:cNvPr id="5" name="tower"/>
          <p:cNvSpPr>
            <a:spLocks noEditPoints="1" noChangeArrowheads="1"/>
          </p:cNvSpPr>
          <p:nvPr/>
        </p:nvSpPr>
        <p:spPr bwMode="auto">
          <a:xfrm>
            <a:off x="4495800" y="2099548"/>
            <a:ext cx="381000" cy="685800"/>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latin typeface="Times New Roman" pitchFamily="18" charset="0"/>
              <a:cs typeface="Times New Roman" pitchFamily="18" charset="0"/>
            </a:endParaRPr>
          </a:p>
        </p:txBody>
      </p:sp>
      <p:sp>
        <p:nvSpPr>
          <p:cNvPr id="6" name="server"/>
          <p:cNvSpPr>
            <a:spLocks noEditPoints="1" noChangeArrowheads="1"/>
          </p:cNvSpPr>
          <p:nvPr/>
        </p:nvSpPr>
        <p:spPr bwMode="auto">
          <a:xfrm>
            <a:off x="7844468" y="2175748"/>
            <a:ext cx="474662" cy="530225"/>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761 w 21600"/>
              <a:gd name="T17" fmla="*/ 22454 h 21600"/>
              <a:gd name="T18" fmla="*/ 21069 w 21600"/>
              <a:gd name="T19" fmla="*/ 28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latin typeface="Times New Roman" pitchFamily="18" charset="0"/>
              <a:cs typeface="Times New Roman" pitchFamily="18" charset="0"/>
            </a:endParaRPr>
          </a:p>
        </p:txBody>
      </p:sp>
      <p:sp>
        <p:nvSpPr>
          <p:cNvPr id="9" name="TextBox 8"/>
          <p:cNvSpPr txBox="1"/>
          <p:nvPr/>
        </p:nvSpPr>
        <p:spPr>
          <a:xfrm>
            <a:off x="7722845" y="1828800"/>
            <a:ext cx="633507" cy="323165"/>
          </a:xfrm>
          <a:prstGeom prst="rect">
            <a:avLst/>
          </a:prstGeom>
          <a:noFill/>
        </p:spPr>
        <p:txBody>
          <a:bodyPr wrap="none" rtlCol="0">
            <a:spAutoFit/>
          </a:bodyPr>
          <a:lstStyle/>
          <a:p>
            <a:pPr algn="ctr">
              <a:lnSpc>
                <a:spcPts val="1800"/>
              </a:lnSpc>
            </a:pPr>
            <a:r>
              <a:rPr lang="en-US" sz="1800" dirty="0" smtClean="0">
                <a:latin typeface="Times New Roman" pitchFamily="18" charset="0"/>
                <a:cs typeface="Times New Roman" pitchFamily="18" charset="0"/>
              </a:rPr>
              <a:t>bank</a:t>
            </a:r>
          </a:p>
        </p:txBody>
      </p:sp>
      <p:sp>
        <p:nvSpPr>
          <p:cNvPr id="10" name="TextBox 9"/>
          <p:cNvSpPr txBox="1"/>
          <p:nvPr/>
        </p:nvSpPr>
        <p:spPr>
          <a:xfrm>
            <a:off x="4191000" y="1676400"/>
            <a:ext cx="994183"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attacker</a:t>
            </a:r>
          </a:p>
        </p:txBody>
      </p:sp>
      <p:grpSp>
        <p:nvGrpSpPr>
          <p:cNvPr id="7" name="Group 42"/>
          <p:cNvGrpSpPr/>
          <p:nvPr/>
        </p:nvGrpSpPr>
        <p:grpSpPr>
          <a:xfrm>
            <a:off x="1828800" y="1890252"/>
            <a:ext cx="5715000" cy="414858"/>
            <a:chOff x="1600200" y="2271252"/>
            <a:chExt cx="5715000" cy="414858"/>
          </a:xfrm>
        </p:grpSpPr>
        <p:cxnSp>
          <p:nvCxnSpPr>
            <p:cNvPr id="14" name="Straight Arrow Connector 13"/>
            <p:cNvCxnSpPr/>
            <p:nvPr/>
          </p:nvCxnSpPr>
          <p:spPr bwMode="auto">
            <a:xfrm>
              <a:off x="1600200" y="2590800"/>
              <a:ext cx="25146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TextBox 14"/>
            <p:cNvSpPr txBox="1"/>
            <p:nvPr/>
          </p:nvSpPr>
          <p:spPr>
            <a:xfrm>
              <a:off x="2118852" y="2271252"/>
              <a:ext cx="1428596" cy="400110"/>
            </a:xfrm>
            <a:prstGeom prst="rect">
              <a:avLst/>
            </a:prstGeom>
            <a:noFill/>
          </p:spPr>
          <p:txBody>
            <a:bodyPr wrap="none" rtlCol="0">
              <a:spAutoFit/>
            </a:bodyPr>
            <a:lstStyle/>
            <a:p>
              <a:r>
                <a:rPr lang="en-US" sz="2000" dirty="0" err="1" smtClean="0">
                  <a:latin typeface="Times New Roman" pitchFamily="18" charset="0"/>
                  <a:cs typeface="Times New Roman" pitchFamily="18" charset="0"/>
                </a:rPr>
                <a:t>ClientHello</a:t>
              </a:r>
              <a:endParaRPr lang="en-US" sz="2000" dirty="0" smtClean="0">
                <a:latin typeface="Times New Roman" pitchFamily="18" charset="0"/>
                <a:cs typeface="Times New Roman" pitchFamily="18" charset="0"/>
              </a:endParaRPr>
            </a:p>
          </p:txBody>
        </p:sp>
        <p:cxnSp>
          <p:nvCxnSpPr>
            <p:cNvPr id="16" name="Straight Arrow Connector 15"/>
            <p:cNvCxnSpPr/>
            <p:nvPr/>
          </p:nvCxnSpPr>
          <p:spPr bwMode="auto">
            <a:xfrm>
              <a:off x="4800600" y="2605548"/>
              <a:ext cx="25146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7" name="TextBox 16"/>
            <p:cNvSpPr txBox="1"/>
            <p:nvPr/>
          </p:nvSpPr>
          <p:spPr>
            <a:xfrm>
              <a:off x="5319252" y="2286000"/>
              <a:ext cx="1428596" cy="400110"/>
            </a:xfrm>
            <a:prstGeom prst="rect">
              <a:avLst/>
            </a:prstGeom>
            <a:noFill/>
          </p:spPr>
          <p:txBody>
            <a:bodyPr wrap="none" rtlCol="0">
              <a:spAutoFit/>
            </a:bodyPr>
            <a:lstStyle/>
            <a:p>
              <a:r>
                <a:rPr lang="en-US" sz="2000" dirty="0" err="1" smtClean="0">
                  <a:latin typeface="Times New Roman" pitchFamily="18" charset="0"/>
                  <a:cs typeface="Times New Roman" pitchFamily="18" charset="0"/>
                </a:rPr>
                <a:t>ClientHello</a:t>
              </a:r>
              <a:endParaRPr lang="en-US" sz="2000" dirty="0" smtClean="0">
                <a:latin typeface="Times New Roman" pitchFamily="18" charset="0"/>
                <a:cs typeface="Times New Roman" pitchFamily="18" charset="0"/>
              </a:endParaRPr>
            </a:p>
          </p:txBody>
        </p:sp>
      </p:grpSp>
      <p:sp>
        <p:nvSpPr>
          <p:cNvPr id="19" name="Rectangle 18"/>
          <p:cNvSpPr/>
          <p:nvPr/>
        </p:nvSpPr>
        <p:spPr bwMode="auto">
          <a:xfrm>
            <a:off x="7543800" y="1295400"/>
            <a:ext cx="1295400" cy="381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BankCert</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20" name="Rectangle 19"/>
          <p:cNvSpPr/>
          <p:nvPr/>
        </p:nvSpPr>
        <p:spPr bwMode="auto">
          <a:xfrm>
            <a:off x="3962400" y="1295400"/>
            <a:ext cx="1600200" cy="381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dirty="0" err="1" smtClean="0">
                <a:latin typeface="Times New Roman" pitchFamily="18" charset="0"/>
                <a:cs typeface="Times New Roman" pitchFamily="18" charset="0"/>
              </a:rPr>
              <a:t>Badguy</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Cert</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grpSp>
        <p:nvGrpSpPr>
          <p:cNvPr id="8" name="Group 43"/>
          <p:cNvGrpSpPr/>
          <p:nvPr/>
        </p:nvGrpSpPr>
        <p:grpSpPr>
          <a:xfrm>
            <a:off x="5181600" y="2495490"/>
            <a:ext cx="2514600" cy="400110"/>
            <a:chOff x="4953000" y="2876490"/>
            <a:chExt cx="2514600" cy="400110"/>
          </a:xfrm>
        </p:grpSpPr>
        <p:cxnSp>
          <p:nvCxnSpPr>
            <p:cNvPr id="21" name="Straight Arrow Connector 20"/>
            <p:cNvCxnSpPr/>
            <p:nvPr/>
          </p:nvCxnSpPr>
          <p:spPr bwMode="auto">
            <a:xfrm flipH="1">
              <a:off x="4953000" y="3196038"/>
              <a:ext cx="25146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TextBox 21"/>
            <p:cNvSpPr txBox="1"/>
            <p:nvPr/>
          </p:nvSpPr>
          <p:spPr>
            <a:xfrm flipH="1">
              <a:off x="5065866" y="2876490"/>
              <a:ext cx="2113079" cy="400110"/>
            </a:xfrm>
            <a:prstGeom prst="rect">
              <a:avLst/>
            </a:prstGeom>
            <a:noFill/>
          </p:spPr>
          <p:txBody>
            <a:bodyPr wrap="none" rtlCol="0">
              <a:spAutoFit/>
            </a:bodyPr>
            <a:lstStyle/>
            <a:p>
              <a:r>
                <a:rPr lang="en-US" sz="2000" dirty="0" err="1" smtClean="0">
                  <a:latin typeface="Times New Roman" pitchFamily="18" charset="0"/>
                  <a:cs typeface="Times New Roman" pitchFamily="18" charset="0"/>
                </a:rPr>
                <a:t>ServerCert</a:t>
              </a: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Bank</a:t>
              </a:r>
              <a:r>
                <a:rPr lang="en-US" sz="2000" dirty="0" smtClean="0">
                  <a:latin typeface="Times New Roman" pitchFamily="18" charset="0"/>
                  <a:cs typeface="Times New Roman" pitchFamily="18" charset="0"/>
                </a:rPr>
                <a:t>)</a:t>
              </a:r>
            </a:p>
          </p:txBody>
        </p:sp>
      </p:grpSp>
      <p:grpSp>
        <p:nvGrpSpPr>
          <p:cNvPr id="11" name="Group 44"/>
          <p:cNvGrpSpPr/>
          <p:nvPr/>
        </p:nvGrpSpPr>
        <p:grpSpPr>
          <a:xfrm>
            <a:off x="1828800" y="2514600"/>
            <a:ext cx="2514600" cy="400110"/>
            <a:chOff x="1600200" y="2895600"/>
            <a:chExt cx="2514600" cy="400110"/>
          </a:xfrm>
        </p:grpSpPr>
        <p:cxnSp>
          <p:nvCxnSpPr>
            <p:cNvPr id="23" name="Straight Arrow Connector 22"/>
            <p:cNvCxnSpPr/>
            <p:nvPr/>
          </p:nvCxnSpPr>
          <p:spPr bwMode="auto">
            <a:xfrm flipH="1">
              <a:off x="1600200" y="3215148"/>
              <a:ext cx="25146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flipH="1">
              <a:off x="1676400" y="2895600"/>
              <a:ext cx="2369559" cy="400110"/>
            </a:xfrm>
            <a:prstGeom prst="rect">
              <a:avLst/>
            </a:prstGeom>
            <a:noFill/>
          </p:spPr>
          <p:txBody>
            <a:bodyPr wrap="none" rtlCol="0">
              <a:spAutoFit/>
            </a:bodyPr>
            <a:lstStyle/>
            <a:p>
              <a:r>
                <a:rPr lang="en-US" sz="2000" dirty="0" err="1" smtClean="0">
                  <a:latin typeface="Times New Roman" pitchFamily="18" charset="0"/>
                  <a:cs typeface="Times New Roman" pitchFamily="18" charset="0"/>
                </a:rPr>
                <a:t>ServerCert</a:t>
              </a:r>
              <a:r>
                <a:rPr lang="en-US" sz="2000" dirty="0" smtClean="0">
                  <a:latin typeface="Times New Roman" pitchFamily="18" charset="0"/>
                  <a:cs typeface="Times New Roman" pitchFamily="18" charset="0"/>
                </a:rPr>
                <a:t> (</a:t>
              </a:r>
              <a:r>
                <a:rPr lang="en-US" sz="2000" b="1" dirty="0" err="1" smtClean="0">
                  <a:latin typeface="Times New Roman" pitchFamily="18" charset="0"/>
                  <a:cs typeface="Times New Roman" pitchFamily="18" charset="0"/>
                </a:rPr>
                <a:t>Badguy</a:t>
              </a:r>
              <a:r>
                <a:rPr lang="en-US" sz="2000" dirty="0" smtClean="0">
                  <a:latin typeface="Times New Roman" pitchFamily="18" charset="0"/>
                  <a:cs typeface="Times New Roman" pitchFamily="18" charset="0"/>
                </a:rPr>
                <a:t>)</a:t>
              </a:r>
            </a:p>
          </p:txBody>
        </p:sp>
      </p:grpSp>
      <p:sp>
        <p:nvSpPr>
          <p:cNvPr id="26" name="Rounded Rectangular Callout 25"/>
          <p:cNvSpPr/>
          <p:nvPr/>
        </p:nvSpPr>
        <p:spPr bwMode="auto">
          <a:xfrm>
            <a:off x="228600" y="1143000"/>
            <a:ext cx="2819400" cy="457200"/>
          </a:xfrm>
          <a:prstGeom prst="wedgeRoundRectCallout">
            <a:avLst>
              <a:gd name="adj1" fmla="val -10371"/>
              <a:gd name="adj2" fmla="val 15604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000" dirty="0" smtClean="0">
                <a:latin typeface="Times New Roman" pitchFamily="18" charset="0"/>
                <a:cs typeface="Times New Roman" pitchFamily="18" charset="0"/>
              </a:rPr>
              <a:t>GET </a:t>
            </a:r>
            <a:r>
              <a:rPr lang="en-US" sz="2000" b="1" dirty="0" smtClean="0">
                <a:latin typeface="Times New Roman" pitchFamily="18" charset="0"/>
                <a:cs typeface="Times New Roman" pitchFamily="18" charset="0"/>
              </a:rPr>
              <a:t>https</a:t>
            </a:r>
            <a:r>
              <a:rPr lang="en-US" sz="2000" dirty="0" smtClean="0">
                <a:latin typeface="Times New Roman" pitchFamily="18" charset="0"/>
                <a:cs typeface="Times New Roman" pitchFamily="18" charset="0"/>
              </a:rPr>
              <a:t>://bank.com</a:t>
            </a:r>
          </a:p>
        </p:txBody>
      </p:sp>
      <p:sp>
        <p:nvSpPr>
          <p:cNvPr id="27" name="TextBox 26"/>
          <p:cNvSpPr txBox="1"/>
          <p:nvPr/>
        </p:nvSpPr>
        <p:spPr>
          <a:xfrm>
            <a:off x="775511" y="2826603"/>
            <a:ext cx="1018227" cy="646331"/>
          </a:xfrm>
          <a:prstGeom prst="rect">
            <a:avLst/>
          </a:prstGeom>
          <a:noFill/>
        </p:spPr>
        <p:txBody>
          <a:bodyPr wrap="none" rtlCol="0">
            <a:spAutoFit/>
          </a:bodyPr>
          <a:lstStyle/>
          <a:p>
            <a:pPr algn="ctr"/>
            <a:r>
              <a:rPr lang="en-US" dirty="0" smtClean="0">
                <a:latin typeface="Times New Roman" pitchFamily="18" charset="0"/>
                <a:cs typeface="Times New Roman" pitchFamily="18" charset="0"/>
              </a:rPr>
              <a:t>bad cert</a:t>
            </a:r>
          </a:p>
          <a:p>
            <a:pPr algn="ctr"/>
            <a:r>
              <a:rPr lang="en-US" dirty="0" smtClean="0">
                <a:latin typeface="Times New Roman" pitchFamily="18" charset="0"/>
                <a:cs typeface="Times New Roman" pitchFamily="18" charset="0"/>
              </a:rPr>
              <a:t>warning!</a:t>
            </a:r>
          </a:p>
        </p:txBody>
      </p:sp>
      <p:grpSp>
        <p:nvGrpSpPr>
          <p:cNvPr id="12" name="Group 45"/>
          <p:cNvGrpSpPr/>
          <p:nvPr/>
        </p:nvGrpSpPr>
        <p:grpSpPr>
          <a:xfrm>
            <a:off x="1143000" y="3733800"/>
            <a:ext cx="7163658" cy="750332"/>
            <a:chOff x="914400" y="4114800"/>
            <a:chExt cx="7163658" cy="750332"/>
          </a:xfrm>
        </p:grpSpPr>
        <p:cxnSp>
          <p:nvCxnSpPr>
            <p:cNvPr id="29" name="Straight Arrow Connector 28"/>
            <p:cNvCxnSpPr/>
            <p:nvPr/>
          </p:nvCxnSpPr>
          <p:spPr bwMode="auto">
            <a:xfrm>
              <a:off x="1295400" y="4419600"/>
              <a:ext cx="2971800" cy="1588"/>
            </a:xfrm>
            <a:prstGeom prst="straightConnector1">
              <a:avLst/>
            </a:prstGeom>
            <a:solidFill>
              <a:schemeClr val="accent1"/>
            </a:solidFill>
            <a:ln w="9525" cap="flat" cmpd="sng" algn="ctr">
              <a:solidFill>
                <a:schemeClr val="tx1"/>
              </a:solidFill>
              <a:prstDash val="solid"/>
              <a:round/>
              <a:headEnd type="triangle" w="med" len="med"/>
              <a:tailEnd type="triangle" w="med" len="med"/>
            </a:ln>
            <a:effectLst/>
          </p:spPr>
        </p:cxnSp>
        <p:cxnSp>
          <p:nvCxnSpPr>
            <p:cNvPr id="30" name="Straight Arrow Connector 29"/>
            <p:cNvCxnSpPr/>
            <p:nvPr/>
          </p:nvCxnSpPr>
          <p:spPr bwMode="auto">
            <a:xfrm>
              <a:off x="4800600" y="4419600"/>
              <a:ext cx="3124200" cy="1588"/>
            </a:xfrm>
            <a:prstGeom prst="straightConnector1">
              <a:avLst/>
            </a:prstGeom>
            <a:solidFill>
              <a:schemeClr val="accent1"/>
            </a:solidFill>
            <a:ln w="9525" cap="flat" cmpd="sng" algn="ctr">
              <a:solidFill>
                <a:schemeClr val="tx1"/>
              </a:solidFill>
              <a:prstDash val="solid"/>
              <a:round/>
              <a:headEnd type="triangle" w="med" len="med"/>
              <a:tailEnd type="triangle" w="med" len="med"/>
            </a:ln>
            <a:effectLst/>
          </p:spPr>
        </p:cxnSp>
        <p:sp>
          <p:nvSpPr>
            <p:cNvPr id="32" name="TextBox 31"/>
            <p:cNvSpPr txBox="1"/>
            <p:nvPr/>
          </p:nvSpPr>
          <p:spPr>
            <a:xfrm>
              <a:off x="1828800" y="4114800"/>
              <a:ext cx="2084353"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SSL key exchange</a:t>
              </a:r>
            </a:p>
          </p:txBody>
        </p:sp>
        <p:sp>
          <p:nvSpPr>
            <p:cNvPr id="33" name="TextBox 32"/>
            <p:cNvSpPr txBox="1"/>
            <p:nvPr/>
          </p:nvSpPr>
          <p:spPr>
            <a:xfrm>
              <a:off x="5230218" y="4114800"/>
              <a:ext cx="2084353"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SSL key exchange</a:t>
              </a:r>
            </a:p>
          </p:txBody>
        </p:sp>
        <p:sp>
          <p:nvSpPr>
            <p:cNvPr id="34" name="TextBox 33"/>
            <p:cNvSpPr txBox="1"/>
            <p:nvPr/>
          </p:nvSpPr>
          <p:spPr>
            <a:xfrm>
              <a:off x="914400" y="4495800"/>
              <a:ext cx="377026" cy="369332"/>
            </a:xfrm>
            <a:prstGeom prst="rect">
              <a:avLst/>
            </a:prstGeom>
            <a:noFill/>
          </p:spPr>
          <p:txBody>
            <a:bodyPr wrap="none" rtlCol="0">
              <a:spAutoFit/>
            </a:bodyPr>
            <a:lstStyle/>
            <a:p>
              <a:r>
                <a:rPr lang="en-US" dirty="0" smtClean="0">
                  <a:latin typeface="Times New Roman" pitchFamily="18" charset="0"/>
                  <a:cs typeface="Times New Roman" pitchFamily="18" charset="0"/>
                </a:rPr>
                <a:t>k</a:t>
              </a:r>
              <a:r>
                <a:rPr lang="en-US" baseline="-25000" dirty="0" smtClean="0">
                  <a:latin typeface="Times New Roman" pitchFamily="18" charset="0"/>
                  <a:cs typeface="Times New Roman" pitchFamily="18" charset="0"/>
                </a:rPr>
                <a:t>1</a:t>
              </a:r>
              <a:endParaRPr lang="en-US" dirty="0" smtClean="0">
                <a:latin typeface="Times New Roman" pitchFamily="18" charset="0"/>
                <a:cs typeface="Times New Roman" pitchFamily="18" charset="0"/>
              </a:endParaRPr>
            </a:p>
          </p:txBody>
        </p:sp>
        <p:sp>
          <p:nvSpPr>
            <p:cNvPr id="35" name="TextBox 34"/>
            <p:cNvSpPr txBox="1"/>
            <p:nvPr/>
          </p:nvSpPr>
          <p:spPr>
            <a:xfrm>
              <a:off x="3962400" y="4495800"/>
              <a:ext cx="377026" cy="369332"/>
            </a:xfrm>
            <a:prstGeom prst="rect">
              <a:avLst/>
            </a:prstGeom>
            <a:noFill/>
          </p:spPr>
          <p:txBody>
            <a:bodyPr wrap="none" rtlCol="0">
              <a:spAutoFit/>
            </a:bodyPr>
            <a:lstStyle/>
            <a:p>
              <a:r>
                <a:rPr lang="en-US" dirty="0" smtClean="0">
                  <a:latin typeface="Times New Roman" pitchFamily="18" charset="0"/>
                  <a:cs typeface="Times New Roman" pitchFamily="18" charset="0"/>
                </a:rPr>
                <a:t>k</a:t>
              </a:r>
              <a:r>
                <a:rPr lang="en-US" baseline="-25000" dirty="0" smtClean="0">
                  <a:latin typeface="Times New Roman" pitchFamily="18" charset="0"/>
                  <a:cs typeface="Times New Roman" pitchFamily="18" charset="0"/>
                </a:rPr>
                <a:t>1</a:t>
              </a:r>
              <a:endParaRPr lang="en-US" dirty="0" smtClean="0">
                <a:latin typeface="Times New Roman" pitchFamily="18" charset="0"/>
                <a:cs typeface="Times New Roman" pitchFamily="18" charset="0"/>
              </a:endParaRPr>
            </a:p>
          </p:txBody>
        </p:sp>
        <p:sp>
          <p:nvSpPr>
            <p:cNvPr id="36" name="TextBox 35"/>
            <p:cNvSpPr txBox="1"/>
            <p:nvPr/>
          </p:nvSpPr>
          <p:spPr>
            <a:xfrm>
              <a:off x="4724400" y="4495800"/>
              <a:ext cx="377026" cy="369332"/>
            </a:xfrm>
            <a:prstGeom prst="rect">
              <a:avLst/>
            </a:prstGeom>
            <a:noFill/>
          </p:spPr>
          <p:txBody>
            <a:bodyPr wrap="none" rtlCol="0">
              <a:spAutoFit/>
            </a:bodyPr>
            <a:lstStyle/>
            <a:p>
              <a:r>
                <a:rPr lang="en-US" dirty="0" smtClean="0">
                  <a:latin typeface="Times New Roman" pitchFamily="18" charset="0"/>
                  <a:cs typeface="Times New Roman" pitchFamily="18" charset="0"/>
                </a:rPr>
                <a:t>k</a:t>
              </a:r>
              <a:r>
                <a:rPr lang="en-US" baseline="-25000" dirty="0" smtClean="0">
                  <a:latin typeface="Times New Roman" pitchFamily="18" charset="0"/>
                  <a:cs typeface="Times New Roman" pitchFamily="18" charset="0"/>
                </a:rPr>
                <a:t>2</a:t>
              </a:r>
              <a:endParaRPr lang="en-US" dirty="0" smtClean="0">
                <a:latin typeface="Times New Roman" pitchFamily="18" charset="0"/>
                <a:cs typeface="Times New Roman" pitchFamily="18" charset="0"/>
              </a:endParaRPr>
            </a:p>
          </p:txBody>
        </p:sp>
        <p:sp>
          <p:nvSpPr>
            <p:cNvPr id="37" name="TextBox 36"/>
            <p:cNvSpPr txBox="1"/>
            <p:nvPr/>
          </p:nvSpPr>
          <p:spPr>
            <a:xfrm>
              <a:off x="7701032" y="4491335"/>
              <a:ext cx="377026" cy="369332"/>
            </a:xfrm>
            <a:prstGeom prst="rect">
              <a:avLst/>
            </a:prstGeom>
            <a:noFill/>
          </p:spPr>
          <p:txBody>
            <a:bodyPr wrap="none" rtlCol="0">
              <a:spAutoFit/>
            </a:bodyPr>
            <a:lstStyle/>
            <a:p>
              <a:r>
                <a:rPr lang="en-US" dirty="0" smtClean="0">
                  <a:latin typeface="Times New Roman" pitchFamily="18" charset="0"/>
                  <a:cs typeface="Times New Roman" pitchFamily="18" charset="0"/>
                </a:rPr>
                <a:t>k</a:t>
              </a:r>
              <a:r>
                <a:rPr lang="en-US" baseline="-25000" dirty="0" smtClean="0">
                  <a:latin typeface="Times New Roman" pitchFamily="18" charset="0"/>
                  <a:cs typeface="Times New Roman" pitchFamily="18" charset="0"/>
                </a:rPr>
                <a:t>2</a:t>
              </a:r>
              <a:endParaRPr lang="en-US" dirty="0" smtClean="0">
                <a:latin typeface="Times New Roman" pitchFamily="18" charset="0"/>
                <a:cs typeface="Times New Roman" pitchFamily="18" charset="0"/>
              </a:endParaRPr>
            </a:p>
          </p:txBody>
        </p:sp>
      </p:grpSp>
      <p:grpSp>
        <p:nvGrpSpPr>
          <p:cNvPr id="13" name="Group 46"/>
          <p:cNvGrpSpPr/>
          <p:nvPr/>
        </p:nvGrpSpPr>
        <p:grpSpPr>
          <a:xfrm>
            <a:off x="1219200" y="4629090"/>
            <a:ext cx="3429000" cy="400110"/>
            <a:chOff x="990600" y="5010090"/>
            <a:chExt cx="3429000" cy="400110"/>
          </a:xfrm>
        </p:grpSpPr>
        <p:cxnSp>
          <p:nvCxnSpPr>
            <p:cNvPr id="39" name="Straight Arrow Connector 38"/>
            <p:cNvCxnSpPr/>
            <p:nvPr/>
          </p:nvCxnSpPr>
          <p:spPr bwMode="auto">
            <a:xfrm>
              <a:off x="990600" y="5334000"/>
              <a:ext cx="3429000" cy="1588"/>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40" name="TextBox 39"/>
            <p:cNvSpPr txBox="1"/>
            <p:nvPr/>
          </p:nvSpPr>
          <p:spPr>
            <a:xfrm>
              <a:off x="1389182" y="5010090"/>
              <a:ext cx="2525178"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HTTP data enc with k</a:t>
              </a:r>
              <a:r>
                <a:rPr lang="en-US" sz="2000" baseline="-25000" dirty="0" smtClean="0">
                  <a:latin typeface="Times New Roman" pitchFamily="18" charset="0"/>
                  <a:cs typeface="Times New Roman" pitchFamily="18" charset="0"/>
                </a:rPr>
                <a:t>1</a:t>
              </a:r>
              <a:endParaRPr lang="en-US" sz="2000" dirty="0" smtClean="0">
                <a:latin typeface="Times New Roman" pitchFamily="18" charset="0"/>
                <a:cs typeface="Times New Roman" pitchFamily="18" charset="0"/>
              </a:endParaRPr>
            </a:p>
          </p:txBody>
        </p:sp>
      </p:grpSp>
      <p:grpSp>
        <p:nvGrpSpPr>
          <p:cNvPr id="18" name="Group 47"/>
          <p:cNvGrpSpPr/>
          <p:nvPr/>
        </p:nvGrpSpPr>
        <p:grpSpPr>
          <a:xfrm>
            <a:off x="4953000" y="4648200"/>
            <a:ext cx="3429000" cy="400110"/>
            <a:chOff x="4724400" y="5029200"/>
            <a:chExt cx="3429000" cy="400110"/>
          </a:xfrm>
        </p:grpSpPr>
        <p:cxnSp>
          <p:nvCxnSpPr>
            <p:cNvPr id="41" name="Straight Arrow Connector 40"/>
            <p:cNvCxnSpPr/>
            <p:nvPr/>
          </p:nvCxnSpPr>
          <p:spPr bwMode="auto">
            <a:xfrm>
              <a:off x="4724400" y="5353110"/>
              <a:ext cx="3429000" cy="1588"/>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42" name="TextBox 41"/>
            <p:cNvSpPr txBox="1"/>
            <p:nvPr/>
          </p:nvSpPr>
          <p:spPr>
            <a:xfrm>
              <a:off x="5122982" y="5029200"/>
              <a:ext cx="2525178"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HTTP data enc with k</a:t>
              </a:r>
              <a:r>
                <a:rPr lang="en-US" sz="2000" baseline="-25000" dirty="0" smtClean="0">
                  <a:latin typeface="Times New Roman" pitchFamily="18" charset="0"/>
                  <a:cs typeface="Times New Roman" pitchFamily="18" charset="0"/>
                </a:rPr>
                <a:t>2</a:t>
              </a:r>
              <a:endParaRPr lang="en-US" sz="2000" dirty="0" smtClean="0">
                <a:latin typeface="Times New Roman" pitchFamily="18" charset="0"/>
                <a:cs typeface="Times New Roman" pitchFamily="18" charset="0"/>
              </a:endParaRPr>
            </a:p>
          </p:txBody>
        </p:sp>
      </p:grpSp>
      <p:sp>
        <p:nvSpPr>
          <p:cNvPr id="43" name="Footer Placeholder 42"/>
          <p:cNvSpPr>
            <a:spLocks noGrp="1"/>
          </p:cNvSpPr>
          <p:nvPr>
            <p:ph type="ftr" sz="quarter" idx="11"/>
          </p:nvPr>
        </p:nvSpPr>
        <p:spPr/>
        <p:txBody>
          <a:bodyPr/>
          <a:lstStyle/>
          <a:p>
            <a:r>
              <a:rPr lang="en-US" smtClean="0"/>
              <a:t>FAST-NUCES</a:t>
            </a:r>
            <a:endParaRPr lang="en-US"/>
          </a:p>
        </p:txBody>
      </p:sp>
      <p:pic>
        <p:nvPicPr>
          <p:cNvPr id="44" name="Picture 43"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2"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lide(fromRight)">
                                      <p:cBhvr>
                                        <p:cTn id="15" dur="500"/>
                                        <p:tgtEl>
                                          <p:spTgt spid="8"/>
                                        </p:tgtEl>
                                      </p:cBhvr>
                                    </p:animEffect>
                                  </p:childTnLst>
                                </p:cTn>
                              </p:par>
                            </p:childTnLst>
                          </p:cTn>
                        </p:par>
                        <p:par>
                          <p:cTn id="16" fill="hold">
                            <p:stCondLst>
                              <p:cond delay="500"/>
                            </p:stCondLst>
                            <p:childTnLst>
                              <p:par>
                                <p:cTn id="17" presetID="12" presetClass="entr" presetSubtype="2"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slide(fromRigh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slide(fromLeft)">
                                      <p:cBhvr>
                                        <p:cTn id="32" dur="500"/>
                                        <p:tgtEl>
                                          <p:spTgt spid="13"/>
                                        </p:tgtEl>
                                      </p:cBhvr>
                                    </p:animEffect>
                                  </p:childTnLst>
                                </p:cTn>
                              </p:par>
                            </p:childTnLst>
                          </p:cTn>
                        </p:par>
                        <p:par>
                          <p:cTn id="33" fill="hold">
                            <p:stCondLst>
                              <p:cond delay="500"/>
                            </p:stCondLst>
                            <p:childTnLst>
                              <p:par>
                                <p:cTn id="34" presetID="12" presetClass="entr" presetSubtype="8"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slide(fromLeft)">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6" grpId="0" animBg="1"/>
      <p:bldP spid="2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7772400" cy="655638"/>
          </a:xfrm>
        </p:spPr>
        <p:txBody>
          <a:bodyPr>
            <a:normAutofit fontScale="90000"/>
          </a:bodyPr>
          <a:lstStyle/>
          <a:p>
            <a:r>
              <a:rPr lang="en-US" dirty="0" smtClean="0">
                <a:solidFill>
                  <a:schemeClr val="tx1"/>
                </a:solidFill>
                <a:latin typeface="Times New Roman" pitchFamily="18" charset="0"/>
                <a:cs typeface="Times New Roman" pitchFamily="18" charset="0"/>
              </a:rPr>
              <a:t>Statistics</a:t>
            </a:r>
            <a:endParaRPr lang="en-US" sz="24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381000" y="1371600"/>
            <a:ext cx="8229600" cy="2971800"/>
          </a:xfrm>
        </p:spPr>
        <p:txBody>
          <a:bodyPr>
            <a:normAutofit/>
          </a:bodyPr>
          <a:lstStyle/>
          <a:p>
            <a:r>
              <a:rPr lang="en-US" sz="2800" b="0" dirty="0" smtClean="0">
                <a:latin typeface="Times New Roman" pitchFamily="18" charset="0"/>
                <a:cs typeface="Times New Roman" pitchFamily="18" charset="0"/>
              </a:rPr>
              <a:t>25% of active web sites support HTTPS    </a:t>
            </a:r>
            <a:r>
              <a:rPr lang="en-US" sz="2400" b="0" dirty="0" smtClean="0">
                <a:latin typeface="Times New Roman" pitchFamily="18" charset="0"/>
                <a:cs typeface="Times New Roman" pitchFamily="18" charset="0"/>
              </a:rPr>
              <a:t>(port 443)</a:t>
            </a:r>
          </a:p>
          <a:p>
            <a:endParaRPr lang="en-US" sz="2800" dirty="0" smtClean="0">
              <a:latin typeface="Times New Roman" pitchFamily="18" charset="0"/>
              <a:cs typeface="Times New Roman" pitchFamily="18" charset="0"/>
            </a:endParaRPr>
          </a:p>
          <a:p>
            <a:pPr>
              <a:spcAft>
                <a:spcPts val="1800"/>
              </a:spcAft>
            </a:pPr>
            <a:r>
              <a:rPr lang="en-US" sz="2800" dirty="0" smtClean="0">
                <a:latin typeface="Times New Roman" pitchFamily="18" charset="0"/>
                <a:cs typeface="Times New Roman" pitchFamily="18" charset="0"/>
              </a:rPr>
              <a:t>Only  </a:t>
            </a:r>
            <a:r>
              <a:rPr lang="en-US" sz="2800" b="1" dirty="0" smtClean="0">
                <a:solidFill>
                  <a:srgbClr val="FF0000"/>
                </a:solidFill>
                <a:latin typeface="Times New Roman" pitchFamily="18" charset="0"/>
                <a:cs typeface="Times New Roman" pitchFamily="18" charset="0"/>
              </a:rPr>
              <a:t>3%  </a:t>
            </a:r>
            <a:r>
              <a:rPr lang="en-US" sz="2800" dirty="0" smtClean="0">
                <a:latin typeface="Times New Roman" pitchFamily="18" charset="0"/>
                <a:cs typeface="Times New Roman" pitchFamily="18" charset="0"/>
              </a:rPr>
              <a:t>of HTTPS sites have proper cert:</a:t>
            </a:r>
          </a:p>
          <a:p>
            <a:pPr lvl="1"/>
            <a:r>
              <a:rPr lang="en-US" sz="2400" dirty="0" smtClean="0">
                <a:latin typeface="Times New Roman" pitchFamily="18" charset="0"/>
                <a:cs typeface="Times New Roman" pitchFamily="18" charset="0"/>
              </a:rPr>
              <a:t>For 97% of sites domain name does not match </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Common Name in cert</a:t>
            </a:r>
            <a:endParaRPr lang="en-US" sz="2400" dirty="0">
              <a:latin typeface="Times New Roman" pitchFamily="18" charset="0"/>
              <a:cs typeface="Times New Roman" pitchFamily="18" charset="0"/>
            </a:endParaRPr>
          </a:p>
        </p:txBody>
      </p:sp>
      <p:sp>
        <p:nvSpPr>
          <p:cNvPr id="8" name="TextBox 7"/>
          <p:cNvSpPr txBox="1"/>
          <p:nvPr/>
        </p:nvSpPr>
        <p:spPr>
          <a:xfrm>
            <a:off x="5403373" y="6320135"/>
            <a:ext cx="3740627" cy="461665"/>
          </a:xfrm>
          <a:prstGeom prst="rect">
            <a:avLst/>
          </a:prstGeom>
          <a:noFill/>
        </p:spPr>
        <p:txBody>
          <a:bodyPr wrap="none" rtlCol="0">
            <a:spAutoFit/>
          </a:bodyPr>
          <a:lstStyle/>
          <a:p>
            <a:r>
              <a:rPr lang="en-US" dirty="0" smtClean="0"/>
              <a:t>Source:   </a:t>
            </a:r>
            <a:r>
              <a:rPr lang="en-US" dirty="0" err="1" smtClean="0"/>
              <a:t>Qualys</a:t>
            </a:r>
            <a:r>
              <a:rPr lang="en-US" dirty="0"/>
              <a:t>, June </a:t>
            </a:r>
            <a:r>
              <a:rPr lang="en-US" dirty="0" smtClean="0"/>
              <a:t>2010</a:t>
            </a:r>
            <a:endParaRPr lang="en-US" dirty="0" smtClean="0">
              <a:latin typeface="+mn-lt"/>
            </a:endParaRPr>
          </a:p>
        </p:txBody>
      </p:sp>
      <p:sp>
        <p:nvSpPr>
          <p:cNvPr id="5" name="Footer Placeholder 4"/>
          <p:cNvSpPr>
            <a:spLocks noGrp="1"/>
          </p:cNvSpPr>
          <p:nvPr>
            <p:ph type="ftr" sz="quarter" idx="11"/>
          </p:nvPr>
        </p:nvSpPr>
        <p:spPr/>
        <p:txBody>
          <a:bodyPr/>
          <a:lstStyle/>
          <a:p>
            <a:r>
              <a:rPr lang="en-US" smtClean="0"/>
              <a:t>FAST-NUCES</a:t>
            </a:r>
            <a:endParaRPr lang="en-US"/>
          </a:p>
        </p:txBody>
      </p:sp>
      <p:pic>
        <p:nvPicPr>
          <p:cNvPr id="6" name="Picture 5"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152755098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5"/>
          <p:cNvSpPr>
            <a:spLocks noGrp="1"/>
          </p:cNvSpPr>
          <p:nvPr>
            <p:ph type="title"/>
          </p:nvPr>
        </p:nvSpPr>
        <p:spPr>
          <a:xfrm>
            <a:off x="304800" y="228600"/>
            <a:ext cx="7772400" cy="731838"/>
          </a:xfrm>
        </p:spPr>
        <p:txBody>
          <a:bodyPr>
            <a:normAutofit fontScale="90000"/>
          </a:bodyPr>
          <a:lstStyle/>
          <a:p>
            <a:r>
              <a:rPr lang="en-US" dirty="0" smtClean="0">
                <a:solidFill>
                  <a:schemeClr val="tx1"/>
                </a:solidFill>
                <a:latin typeface="Times New Roman" pitchFamily="18" charset="0"/>
                <a:cs typeface="Times New Roman" pitchFamily="18" charset="0"/>
              </a:rPr>
              <a:t>Invalid cert dialog</a:t>
            </a:r>
          </a:p>
        </p:txBody>
      </p:sp>
      <p:pic>
        <p:nvPicPr>
          <p:cNvPr id="4" name="Picture 3" descr="Screen Shot 2011-11-02 at 1.55.59 PM.png"/>
          <p:cNvPicPr>
            <a:picLocks noChangeAspect="1"/>
          </p:cNvPicPr>
          <p:nvPr/>
        </p:nvPicPr>
        <p:blipFill rotWithShape="1">
          <a:blip r:embed="rId2" cstate="print">
            <a:extLst>
              <a:ext uri="{28A0092B-C50C-407E-A947-70E740481C1C}">
                <a14:useLocalDpi xmlns:a14="http://schemas.microsoft.com/office/drawing/2010/main" val="0"/>
              </a:ext>
            </a:extLst>
          </a:blip>
          <a:srcRect t="17045" b="20565"/>
          <a:stretch/>
        </p:blipFill>
        <p:spPr>
          <a:xfrm>
            <a:off x="0" y="2405000"/>
            <a:ext cx="9144000" cy="3614800"/>
          </a:xfrm>
          <a:prstGeom prst="rect">
            <a:avLst/>
          </a:prstGeom>
        </p:spPr>
      </p:pic>
      <p:pic>
        <p:nvPicPr>
          <p:cNvPr id="11" name="Picture 10" descr="Screen Shot 2011-11-02 at 1.55.59 PM.png"/>
          <p:cNvPicPr>
            <a:picLocks noChangeAspect="1"/>
          </p:cNvPicPr>
          <p:nvPr/>
        </p:nvPicPr>
        <p:blipFill rotWithShape="1">
          <a:blip r:embed="rId2" cstate="print">
            <a:extLst>
              <a:ext uri="{28A0092B-C50C-407E-A947-70E740481C1C}">
                <a14:useLocalDpi xmlns:a14="http://schemas.microsoft.com/office/drawing/2010/main" val="0"/>
              </a:ext>
            </a:extLst>
          </a:blip>
          <a:srcRect t="-1484" b="94257"/>
          <a:stretch/>
        </p:blipFill>
        <p:spPr>
          <a:xfrm>
            <a:off x="0" y="1981200"/>
            <a:ext cx="9144000" cy="418702"/>
          </a:xfrm>
          <a:prstGeom prst="rect">
            <a:avLst/>
          </a:prstGeom>
        </p:spPr>
      </p:pic>
      <p:sp>
        <p:nvSpPr>
          <p:cNvPr id="5" name="TextBox 4"/>
          <p:cNvSpPr txBox="1"/>
          <p:nvPr/>
        </p:nvSpPr>
        <p:spPr>
          <a:xfrm>
            <a:off x="877860" y="1143000"/>
            <a:ext cx="6437340" cy="646331"/>
          </a:xfrm>
          <a:prstGeom prst="rect">
            <a:avLst/>
          </a:prstGeom>
          <a:noFill/>
        </p:spPr>
        <p:txBody>
          <a:bodyPr wrap="none" rtlCol="0">
            <a:spAutoFit/>
          </a:bodyPr>
          <a:lstStyle/>
          <a:p>
            <a:pPr>
              <a:tabLst>
                <a:tab pos="3656013" algn="l"/>
              </a:tabLst>
            </a:pPr>
            <a:r>
              <a:rPr lang="en-US" dirty="0" smtClean="0">
                <a:latin typeface="Times New Roman" pitchFamily="18" charset="0"/>
                <a:cs typeface="Times New Roman" pitchFamily="18" charset="0"/>
              </a:rPr>
              <a:t>A difficult security prompt:	user </a:t>
            </a:r>
            <a:r>
              <a:rPr lang="en-US" b="1" dirty="0" smtClean="0">
                <a:latin typeface="Times New Roman" pitchFamily="18" charset="0"/>
                <a:cs typeface="Times New Roman" pitchFamily="18" charset="0"/>
              </a:rPr>
              <a:t>wants</a:t>
            </a:r>
            <a:r>
              <a:rPr lang="en-US" dirty="0" smtClean="0">
                <a:latin typeface="Times New Roman" pitchFamily="18" charset="0"/>
                <a:cs typeface="Times New Roman" pitchFamily="18" charset="0"/>
              </a:rPr>
              <a:t> to proceed and</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doesn’t understand warning</a:t>
            </a:r>
          </a:p>
        </p:txBody>
      </p:sp>
      <p:sp>
        <p:nvSpPr>
          <p:cNvPr id="6" name="Oval 5"/>
          <p:cNvSpPr/>
          <p:nvPr/>
        </p:nvSpPr>
        <p:spPr bwMode="auto">
          <a:xfrm>
            <a:off x="1371600" y="1905000"/>
            <a:ext cx="1066800" cy="685800"/>
          </a:xfrm>
          <a:prstGeom prst="ellipse">
            <a:avLst/>
          </a:prstGeom>
          <a:noFill/>
          <a:ln w="3810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7" name="Footer Placeholder 6"/>
          <p:cNvSpPr>
            <a:spLocks noGrp="1"/>
          </p:cNvSpPr>
          <p:nvPr>
            <p:ph type="ftr" sz="quarter" idx="11"/>
          </p:nvPr>
        </p:nvSpPr>
        <p:spPr/>
        <p:txBody>
          <a:bodyPr/>
          <a:lstStyle/>
          <a:p>
            <a:r>
              <a:rPr lang="en-US" smtClean="0"/>
              <a:t>FAST-NUCES</a:t>
            </a:r>
            <a:endParaRPr lang="en-US"/>
          </a:p>
        </p:txBody>
      </p:sp>
      <p:pic>
        <p:nvPicPr>
          <p:cNvPr id="8" name="Picture 7"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772400" cy="579438"/>
          </a:xfrm>
        </p:spPr>
        <p:txBody>
          <a:bodyPr>
            <a:normAutofit fontScale="90000"/>
          </a:bodyPr>
          <a:lstStyle/>
          <a:p>
            <a:r>
              <a:rPr lang="en-US" dirty="0" smtClean="0">
                <a:solidFill>
                  <a:schemeClr val="tx1"/>
                </a:solidFill>
                <a:latin typeface="Times New Roman" pitchFamily="18" charset="0"/>
                <a:cs typeface="Times New Roman" pitchFamily="18" charset="0"/>
              </a:rPr>
              <a:t>4.  Certificate Issuance Woes</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236303" y="1143000"/>
            <a:ext cx="8636181" cy="5349825"/>
          </a:xfrm>
        </p:spPr>
        <p:txBody>
          <a:bodyPr>
            <a:normAutofit lnSpcReduction="10000"/>
          </a:bodyPr>
          <a:lstStyle/>
          <a:p>
            <a:pPr marL="349250" indent="-292100">
              <a:buNone/>
            </a:pPr>
            <a:r>
              <a:rPr lang="en-US" b="1" u="sng" dirty="0">
                <a:latin typeface="Times New Roman" pitchFamily="18" charset="0"/>
                <a:cs typeface="Times New Roman" pitchFamily="18" charset="0"/>
              </a:rPr>
              <a:t>Wrong issuance</a:t>
            </a:r>
            <a:r>
              <a:rPr lang="en-US" b="1" dirty="0">
                <a:latin typeface="Times New Roman" pitchFamily="18" charset="0"/>
                <a:cs typeface="Times New Roman" pitchFamily="18" charset="0"/>
              </a:rPr>
              <a:t>:</a:t>
            </a:r>
          </a:p>
          <a:p>
            <a:pPr marL="57150" indent="0">
              <a:lnSpc>
                <a:spcPct val="130000"/>
              </a:lnSpc>
              <a:buNone/>
            </a:pPr>
            <a:r>
              <a:rPr lang="en-US" b="0" dirty="0" smtClean="0">
                <a:latin typeface="Times New Roman" pitchFamily="18" charset="0"/>
                <a:cs typeface="Times New Roman" pitchFamily="18" charset="0"/>
              </a:rPr>
              <a:t>2011</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Comodo</a:t>
            </a:r>
            <a:r>
              <a:rPr lang="en-US" b="0" dirty="0">
                <a:latin typeface="Times New Roman" pitchFamily="18" charset="0"/>
                <a:cs typeface="Times New Roman" pitchFamily="18" charset="0"/>
              </a:rPr>
              <a:t> </a:t>
            </a:r>
            <a:r>
              <a:rPr lang="en-US" b="0" dirty="0" smtClean="0">
                <a:latin typeface="Times New Roman" pitchFamily="18" charset="0"/>
                <a:cs typeface="Times New Roman" pitchFamily="18" charset="0"/>
              </a:rPr>
              <a:t>and </a:t>
            </a:r>
            <a:r>
              <a:rPr lang="en-US" b="0" dirty="0" err="1" smtClean="0">
                <a:latin typeface="Times New Roman" pitchFamily="18" charset="0"/>
                <a:cs typeface="Times New Roman" pitchFamily="18" charset="0"/>
              </a:rPr>
              <a:t>DigiNotar</a:t>
            </a:r>
            <a:r>
              <a:rPr lang="en-US" b="0" dirty="0" smtClean="0">
                <a:latin typeface="Times New Roman" pitchFamily="18" charset="0"/>
                <a:cs typeface="Times New Roman" pitchFamily="18" charset="0"/>
              </a:rPr>
              <a:t> RAs </a:t>
            </a:r>
            <a:r>
              <a:rPr lang="en-US" b="0" dirty="0">
                <a:latin typeface="Times New Roman" pitchFamily="18" charset="0"/>
                <a:cs typeface="Times New Roman" pitchFamily="18" charset="0"/>
              </a:rPr>
              <a:t>hacked, </a:t>
            </a:r>
            <a:r>
              <a:rPr lang="en-US" b="0" dirty="0" smtClean="0">
                <a:latin typeface="Times New Roman" pitchFamily="18" charset="0"/>
                <a:cs typeface="Times New Roman" pitchFamily="18" charset="0"/>
              </a:rPr>
              <a:t>issue </a:t>
            </a:r>
            <a:r>
              <a:rPr lang="en-US" b="0" dirty="0">
                <a:latin typeface="Times New Roman" pitchFamily="18" charset="0"/>
                <a:cs typeface="Times New Roman" pitchFamily="18" charset="0"/>
              </a:rPr>
              <a:t>certs for </a:t>
            </a:r>
            <a:br>
              <a:rPr lang="en-US" b="0" dirty="0">
                <a:latin typeface="Times New Roman" pitchFamily="18" charset="0"/>
                <a:cs typeface="Times New Roman" pitchFamily="18" charset="0"/>
              </a:rPr>
            </a:br>
            <a:r>
              <a:rPr lang="en-US" b="0" dirty="0">
                <a:latin typeface="Times New Roman" pitchFamily="18" charset="0"/>
                <a:cs typeface="Times New Roman" pitchFamily="18" charset="0"/>
              </a:rPr>
              <a:t>		</a:t>
            </a:r>
            <a:r>
              <a:rPr lang="en-US" b="0" dirty="0" smtClean="0">
                <a:latin typeface="Times New Roman" pitchFamily="18" charset="0"/>
                <a:cs typeface="Times New Roman" pitchFamily="18" charset="0"/>
              </a:rPr>
              <a:t>Gmail</a:t>
            </a:r>
            <a:r>
              <a:rPr lang="en-US" b="0" dirty="0">
                <a:latin typeface="Times New Roman" pitchFamily="18" charset="0"/>
                <a:cs typeface="Times New Roman" pitchFamily="18" charset="0"/>
              </a:rPr>
              <a:t>, </a:t>
            </a:r>
            <a:r>
              <a:rPr lang="en-US" b="0" dirty="0" smtClean="0">
                <a:latin typeface="Times New Roman" pitchFamily="18" charset="0"/>
                <a:cs typeface="Times New Roman" pitchFamily="18" charset="0"/>
              </a:rPr>
              <a:t>  Yahoo</a:t>
            </a:r>
            <a:r>
              <a:rPr lang="en-US" b="0" dirty="0">
                <a:latin typeface="Times New Roman" pitchFamily="18" charset="0"/>
                <a:cs typeface="Times New Roman" pitchFamily="18" charset="0"/>
              </a:rPr>
              <a:t>! Mail, </a:t>
            </a:r>
            <a:r>
              <a:rPr lang="en-US" b="0" dirty="0" smtClean="0">
                <a:latin typeface="Times New Roman" pitchFamily="18" charset="0"/>
                <a:cs typeface="Times New Roman" pitchFamily="18" charset="0"/>
              </a:rPr>
              <a:t>…</a:t>
            </a:r>
            <a:endParaRPr lang="en-US" u="sng" dirty="0" smtClean="0">
              <a:latin typeface="Times New Roman" pitchFamily="18" charset="0"/>
              <a:cs typeface="Times New Roman" pitchFamily="18" charset="0"/>
            </a:endParaRPr>
          </a:p>
          <a:p>
            <a:pPr>
              <a:lnSpc>
                <a:spcPct val="150000"/>
              </a:lnSpc>
              <a:buNone/>
            </a:pPr>
            <a:r>
              <a:rPr lang="en-US" b="1" u="sng" dirty="0" smtClean="0">
                <a:latin typeface="Times New Roman" pitchFamily="18" charset="0"/>
                <a:cs typeface="Times New Roman" pitchFamily="18" charset="0"/>
              </a:rPr>
              <a:t>Rogue CA</a:t>
            </a:r>
            <a:r>
              <a:rPr lang="en-US" b="1" dirty="0" smtClean="0">
                <a:latin typeface="Times New Roman" pitchFamily="18" charset="0"/>
                <a:cs typeface="Times New Roman" pitchFamily="18" charset="0"/>
              </a:rPr>
              <a:t>:</a:t>
            </a:r>
          </a:p>
          <a:p>
            <a:pPr lvl="1">
              <a:lnSpc>
                <a:spcPct val="130000"/>
              </a:lnSpc>
              <a:buFont typeface="Wingdings" charset="2"/>
              <a:buChar char="Ø"/>
            </a:pP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2009:   </a:t>
            </a:r>
            <a:r>
              <a:rPr lang="en-US" dirty="0" err="1" smtClean="0">
                <a:latin typeface="Times New Roman" pitchFamily="18" charset="0"/>
                <a:cs typeface="Times New Roman" pitchFamily="18" charset="0"/>
              </a:rPr>
              <a:t>Etisalat</a:t>
            </a:r>
            <a:r>
              <a:rPr lang="en-US" dirty="0" smtClean="0">
                <a:latin typeface="Times New Roman" pitchFamily="18" charset="0"/>
                <a:cs typeface="Times New Roman" pitchFamily="18" charset="0"/>
              </a:rPr>
              <a:t>  CA  in  UAE</a:t>
            </a:r>
          </a:p>
          <a:p>
            <a:pPr marL="457200" lvl="1" indent="0">
              <a:buNone/>
            </a:pP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Signs software patch on behalf of RIM</a:t>
            </a:r>
          </a:p>
          <a:p>
            <a:pPr marL="457200" lvl="1" indent="0">
              <a:buNone/>
            </a:pPr>
            <a:endParaRPr lang="en-US" dirty="0">
              <a:latin typeface="Times New Roman" pitchFamily="18" charset="0"/>
              <a:cs typeface="Times New Roman" pitchFamily="18" charset="0"/>
            </a:endParaRPr>
          </a:p>
          <a:p>
            <a:pPr lvl="1">
              <a:buFont typeface="Wingdings" charset="2"/>
              <a:buChar char="Ø"/>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PacketForensics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HTTPS </a:t>
            </a:r>
            <a:r>
              <a:rPr lang="en-US" dirty="0" err="1" smtClean="0">
                <a:latin typeface="Times New Roman" pitchFamily="18" charset="0"/>
                <a:cs typeface="Times New Roman" pitchFamily="18" charset="0"/>
              </a:rPr>
              <a:t>MiTM</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for law </a:t>
            </a:r>
            <a:r>
              <a:rPr lang="en-US" dirty="0" smtClean="0">
                <a:latin typeface="Times New Roman" pitchFamily="18" charset="0"/>
                <a:cs typeface="Times New Roman" pitchFamily="18" charset="0"/>
              </a:rPr>
              <a:t>enforcement</a:t>
            </a:r>
          </a:p>
          <a:p>
            <a:pPr marL="57150" indent="0">
              <a:buNone/>
            </a:pP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sz="2000" b="0" dirty="0" smtClean="0">
                <a:latin typeface="Times New Roman" pitchFamily="18" charset="0"/>
                <a:cs typeface="Times New Roman" pitchFamily="18" charset="0"/>
              </a:rPr>
              <a:t>(</a:t>
            </a:r>
            <a:r>
              <a:rPr lang="en-US" sz="2000" b="0" dirty="0">
                <a:latin typeface="Times New Roman" pitchFamily="18" charset="0"/>
                <a:cs typeface="Times New Roman" pitchFamily="18" charset="0"/>
              </a:rPr>
              <a:t>see also   </a:t>
            </a:r>
            <a:r>
              <a:rPr lang="en-US" sz="2000" b="0" dirty="0" err="1" smtClean="0">
                <a:latin typeface="Times New Roman" pitchFamily="18" charset="0"/>
                <a:cs typeface="Times New Roman" pitchFamily="18" charset="0"/>
              </a:rPr>
              <a:t>crypto.stanford.edu</a:t>
            </a:r>
            <a:r>
              <a:rPr lang="en-US" sz="2000" b="0" dirty="0">
                <a:latin typeface="Times New Roman" pitchFamily="18" charset="0"/>
                <a:cs typeface="Times New Roman" pitchFamily="18" charset="0"/>
              </a:rPr>
              <a:t>/</a:t>
            </a:r>
            <a:r>
              <a:rPr lang="en-US" sz="2000" b="0" dirty="0" err="1">
                <a:latin typeface="Times New Roman" pitchFamily="18" charset="0"/>
                <a:cs typeface="Times New Roman" pitchFamily="18" charset="0"/>
              </a:rPr>
              <a:t>ssl-</a:t>
            </a:r>
            <a:r>
              <a:rPr lang="en-US" sz="2000" b="0" dirty="0" err="1" smtClean="0">
                <a:latin typeface="Times New Roman" pitchFamily="18" charset="0"/>
                <a:cs typeface="Times New Roman" pitchFamily="18" charset="0"/>
              </a:rPr>
              <a:t>mitm</a:t>
            </a:r>
            <a:r>
              <a:rPr lang="en-US" sz="2000" b="0" dirty="0" smtClean="0">
                <a:latin typeface="Times New Roman" pitchFamily="18" charset="0"/>
                <a:cs typeface="Times New Roman" pitchFamily="18" charset="0"/>
              </a:rPr>
              <a:t>   )</a:t>
            </a:r>
          </a:p>
          <a:p>
            <a:pPr marL="57150" indent="0">
              <a:buNone/>
            </a:pPr>
            <a:endParaRPr lang="en-US" sz="2000" b="0" dirty="0">
              <a:latin typeface="Times New Roman" pitchFamily="18" charset="0"/>
              <a:cs typeface="Times New Roman" pitchFamily="18" charset="0"/>
            </a:endParaRPr>
          </a:p>
          <a:p>
            <a:pPr marL="57150" indent="0">
              <a:buNone/>
            </a:pPr>
            <a:r>
              <a:rPr lang="en-US" sz="2800" b="0" dirty="0" smtClean="0">
                <a:latin typeface="Times New Roman" pitchFamily="18" charset="0"/>
                <a:cs typeface="Times New Roman" pitchFamily="18" charset="0"/>
              </a:rPr>
              <a:t>⇒  </a:t>
            </a:r>
            <a:r>
              <a:rPr lang="en-US" b="0" dirty="0" smtClean="0">
                <a:latin typeface="Times New Roman" pitchFamily="18" charset="0"/>
                <a:cs typeface="Times New Roman" pitchFamily="18" charset="0"/>
              </a:rPr>
              <a:t>enables eavesdropping w/o a warning in user’s browser</a:t>
            </a:r>
            <a:endParaRPr lang="en-US" sz="2000" b="0" dirty="0">
              <a:latin typeface="Times New Roman" pitchFamily="18" charset="0"/>
              <a:cs typeface="Times New Roman" pitchFamily="18" charset="0"/>
            </a:endParaRPr>
          </a:p>
          <a:p>
            <a:pPr marL="57150" indent="0">
              <a:buNone/>
            </a:pPr>
            <a:endParaRPr lang="en-US" b="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FAST-NUCES</a:t>
            </a:r>
            <a:endParaRPr lang="en-US"/>
          </a:p>
        </p:txBody>
      </p:sp>
      <p:pic>
        <p:nvPicPr>
          <p:cNvPr id="5" name="Picture 4"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395625396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381000" y="304800"/>
            <a:ext cx="7772400" cy="655638"/>
          </a:xfrm>
        </p:spPr>
        <p:txBody>
          <a:bodyPr/>
          <a:lstStyle/>
          <a:p>
            <a:r>
              <a:rPr lang="en-US" sz="3200" dirty="0">
                <a:solidFill>
                  <a:schemeClr val="tx1"/>
                </a:solidFill>
                <a:latin typeface="Times New Roman" pitchFamily="18" charset="0"/>
                <a:cs typeface="Times New Roman" pitchFamily="18" charset="0"/>
              </a:rPr>
              <a:t>5</a:t>
            </a:r>
            <a:r>
              <a:rPr lang="en-US" sz="3200" dirty="0" smtClean="0">
                <a:solidFill>
                  <a:schemeClr val="tx1"/>
                </a:solidFill>
                <a:latin typeface="Times New Roman" pitchFamily="18" charset="0"/>
                <a:cs typeface="Times New Roman" pitchFamily="18" charset="0"/>
              </a:rPr>
              <a:t>. Mixed Content:  HTTP and HTTPS</a:t>
            </a:r>
          </a:p>
        </p:txBody>
      </p:sp>
      <p:sp>
        <p:nvSpPr>
          <p:cNvPr id="28675" name="Rectangle 3" descr="Rectangle: Click to edit Master text styles&#10;Second level&#10;Third level&#10;Fourth level&#10;Fifth level"/>
          <p:cNvSpPr>
            <a:spLocks noGrp="1" noChangeArrowheads="1"/>
          </p:cNvSpPr>
          <p:nvPr>
            <p:ph type="body" idx="1"/>
          </p:nvPr>
        </p:nvSpPr>
        <p:spPr>
          <a:xfrm>
            <a:off x="228600" y="1143000"/>
            <a:ext cx="8534400" cy="5257800"/>
          </a:xfrm>
        </p:spPr>
        <p:txBody>
          <a:bodyPr>
            <a:normAutofit/>
          </a:bodyPr>
          <a:lstStyle/>
          <a:p>
            <a:r>
              <a:rPr lang="en-US" b="0" dirty="0" smtClean="0">
                <a:latin typeface="Times New Roman" pitchFamily="18" charset="0"/>
                <a:cs typeface="Times New Roman" pitchFamily="18" charset="0"/>
              </a:rPr>
              <a:t>Page loads over HTTPS, but contains content over HTTP</a:t>
            </a:r>
          </a:p>
          <a:p>
            <a:pPr>
              <a:buNone/>
            </a:pPr>
            <a:r>
              <a:rPr lang="en-US" dirty="0" smtClean="0">
                <a:latin typeface="Times New Roman" pitchFamily="18" charset="0"/>
                <a:cs typeface="Times New Roman" pitchFamily="18" charset="0"/>
              </a:rPr>
              <a:t>		(e.g.     &lt;script   </a:t>
            </a:r>
            <a:r>
              <a:rPr lang="en-US" dirty="0" err="1" smtClean="0">
                <a:latin typeface="Times New Roman" pitchFamily="18" charset="0"/>
                <a:cs typeface="Times New Roman" pitchFamily="18" charset="0"/>
              </a:rPr>
              <a:t>src</a:t>
            </a:r>
            <a:r>
              <a:rPr lang="en-US" dirty="0" smtClean="0">
                <a:latin typeface="Times New Roman" pitchFamily="18" charset="0"/>
                <a:cs typeface="Times New Roman" pitchFamily="18" charset="0"/>
              </a:rPr>
              <a:t>=“</a:t>
            </a:r>
            <a:r>
              <a:rPr lang="en-US" dirty="0" smtClean="0">
                <a:solidFill>
                  <a:srgbClr val="FF0000"/>
                </a:solidFill>
                <a:latin typeface="Times New Roman" pitchFamily="18" charset="0"/>
                <a:cs typeface="Times New Roman" pitchFamily="18" charset="0"/>
              </a:rPr>
              <a:t>http</a:t>
            </a:r>
            <a:r>
              <a:rPr lang="en-US" dirty="0" smtClean="0">
                <a:latin typeface="Times New Roman" pitchFamily="18" charset="0"/>
                <a:cs typeface="Times New Roman" pitchFamily="18" charset="0"/>
              </a:rPr>
              <a:t>://.../script.js&gt;  ) </a:t>
            </a:r>
          </a:p>
          <a:p>
            <a:endParaRPr lang="en-US" dirty="0">
              <a:latin typeface="Times New Roman" pitchFamily="18" charset="0"/>
              <a:cs typeface="Times New Roman" pitchFamily="18" charset="0"/>
            </a:endParaRPr>
          </a:p>
          <a:p>
            <a:pPr>
              <a:buNone/>
            </a:pPr>
            <a:r>
              <a:rPr lang="en-US" b="0" dirty="0">
                <a:latin typeface="Times New Roman" pitchFamily="18" charset="0"/>
                <a:cs typeface="Times New Roman" pitchFamily="18" charset="0"/>
              </a:rPr>
              <a:t>Active network attacker can </a:t>
            </a:r>
            <a:r>
              <a:rPr lang="en-US" b="0" dirty="0" smtClean="0">
                <a:latin typeface="Times New Roman" pitchFamily="18" charset="0"/>
                <a:cs typeface="Times New Roman" pitchFamily="18" charset="0"/>
              </a:rPr>
              <a:t>hijack session</a:t>
            </a:r>
          </a:p>
          <a:p>
            <a:r>
              <a:rPr lang="en-US" b="0" dirty="0" smtClean="0">
                <a:latin typeface="Times New Roman" pitchFamily="18" charset="0"/>
                <a:cs typeface="Times New Roman" pitchFamily="18" charset="0"/>
              </a:rPr>
              <a:t>Modifies script en-route to browser</a:t>
            </a:r>
          </a:p>
          <a:p>
            <a:pPr marL="0" indent="0"/>
            <a:endParaRPr lang="en-US" b="0" dirty="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pPr marL="114300" lvl="1" indent="0">
              <a:buNone/>
            </a:pPr>
            <a:endParaRPr lang="en-US" dirty="0" smtClean="0">
              <a:latin typeface="Times New Roman" pitchFamily="18" charset="0"/>
              <a:cs typeface="Times New Roman" pitchFamily="18" charset="0"/>
            </a:endParaRPr>
          </a:p>
          <a:p>
            <a:pPr lvl="1"/>
            <a:endParaRPr lang="en-US" dirty="0" smtClean="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US" smtClean="0"/>
              <a:t>FAST-NUCES</a:t>
            </a:r>
            <a:endParaRPr lang="en-US"/>
          </a:p>
        </p:txBody>
      </p:sp>
      <p:pic>
        <p:nvPicPr>
          <p:cNvPr id="6" name="Picture 5"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a:spLocks noGrp="1" noChangeArrowheads="1"/>
          </p:cNvSpPr>
          <p:nvPr>
            <p:ph type="title"/>
          </p:nvPr>
        </p:nvSpPr>
        <p:spPr>
          <a:xfrm>
            <a:off x="228600" y="381000"/>
            <a:ext cx="7772400" cy="655638"/>
          </a:xfrm>
        </p:spPr>
        <p:txBody>
          <a:bodyPr>
            <a:normAutofit fontScale="90000"/>
          </a:bodyPr>
          <a:lstStyle/>
          <a:p>
            <a:r>
              <a:rPr lang="en-US" sz="3600" dirty="0" smtClean="0">
                <a:solidFill>
                  <a:schemeClr val="tx1"/>
                </a:solidFill>
                <a:latin typeface="Times New Roman" pitchFamily="18" charset="0"/>
                <a:cs typeface="Times New Roman" pitchFamily="18" charset="0"/>
              </a:rPr>
              <a:t>Mixed Content:  HTTP and HTTPS</a:t>
            </a:r>
          </a:p>
        </p:txBody>
      </p:sp>
      <p:pic>
        <p:nvPicPr>
          <p:cNvPr id="29699" name="Picture 8"/>
          <p:cNvPicPr>
            <a:picLocks noChangeAspect="1" noChangeArrowheads="1"/>
          </p:cNvPicPr>
          <p:nvPr/>
        </p:nvPicPr>
        <p:blipFill>
          <a:blip r:embed="rId2" cstate="print"/>
          <a:srcRect l="33594" t="37500" r="32813" b="40625"/>
          <a:stretch>
            <a:fillRect/>
          </a:stretch>
        </p:blipFill>
        <p:spPr bwMode="auto">
          <a:xfrm>
            <a:off x="868362" y="1752600"/>
            <a:ext cx="3276600" cy="1600200"/>
          </a:xfrm>
          <a:prstGeom prst="rect">
            <a:avLst/>
          </a:prstGeom>
          <a:noFill/>
          <a:ln w="12700" algn="ctr">
            <a:noFill/>
            <a:miter lim="800000"/>
            <a:headEnd/>
            <a:tailEnd type="none" w="lg" len="med"/>
          </a:ln>
        </p:spPr>
      </p:pic>
      <p:sp>
        <p:nvSpPr>
          <p:cNvPr id="12" name="TextBox 11"/>
          <p:cNvSpPr txBox="1"/>
          <p:nvPr/>
        </p:nvSpPr>
        <p:spPr>
          <a:xfrm>
            <a:off x="152400" y="2038350"/>
            <a:ext cx="639762" cy="400050"/>
          </a:xfrm>
          <a:prstGeom prst="rect">
            <a:avLst/>
          </a:prstGeom>
          <a:noFill/>
        </p:spPr>
        <p:txBody>
          <a:bodyPr wrap="none">
            <a:spAutoFit/>
          </a:bodyPr>
          <a:lstStyle/>
          <a:p>
            <a:pPr>
              <a:defRPr/>
            </a:pPr>
            <a:r>
              <a:rPr lang="en-US" sz="2000" dirty="0">
                <a:latin typeface="+mn-lt"/>
              </a:rPr>
              <a:t>IE7:</a:t>
            </a:r>
          </a:p>
        </p:txBody>
      </p:sp>
      <p:pic>
        <p:nvPicPr>
          <p:cNvPr id="29702" name="Picture 1"/>
          <p:cNvPicPr>
            <a:picLocks noChangeAspect="1" noChangeArrowheads="1"/>
          </p:cNvPicPr>
          <p:nvPr/>
        </p:nvPicPr>
        <p:blipFill>
          <a:blip r:embed="rId3" cstate="print"/>
          <a:srcRect b="72667"/>
          <a:stretch>
            <a:fillRect/>
          </a:stretch>
        </p:blipFill>
        <p:spPr bwMode="auto">
          <a:xfrm>
            <a:off x="914400" y="4305300"/>
            <a:ext cx="6591300" cy="1562100"/>
          </a:xfrm>
          <a:prstGeom prst="rect">
            <a:avLst/>
          </a:prstGeom>
          <a:noFill/>
          <a:ln w="9525">
            <a:noFill/>
            <a:miter lim="800000"/>
            <a:headEnd/>
            <a:tailEnd/>
          </a:ln>
        </p:spPr>
      </p:pic>
      <p:sp>
        <p:nvSpPr>
          <p:cNvPr id="14" name="TextBox 13"/>
          <p:cNvSpPr txBox="1"/>
          <p:nvPr/>
        </p:nvSpPr>
        <p:spPr>
          <a:xfrm>
            <a:off x="533400" y="3657600"/>
            <a:ext cx="3989388" cy="461963"/>
          </a:xfrm>
          <a:prstGeom prst="rect">
            <a:avLst/>
          </a:prstGeom>
          <a:noFill/>
        </p:spPr>
        <p:txBody>
          <a:bodyPr wrap="none">
            <a:spAutoFit/>
          </a:bodyPr>
          <a:lstStyle/>
          <a:p>
            <a:pPr>
              <a:defRPr/>
            </a:pPr>
            <a:r>
              <a:rPr lang="en-US" dirty="0">
                <a:latin typeface="+mn-lt"/>
              </a:rPr>
              <a:t>No SSL lock in address bar:</a:t>
            </a:r>
          </a:p>
        </p:txBody>
      </p:sp>
      <p:sp>
        <p:nvSpPr>
          <p:cNvPr id="15" name="Oval 14"/>
          <p:cNvSpPr/>
          <p:nvPr/>
        </p:nvSpPr>
        <p:spPr bwMode="auto">
          <a:xfrm>
            <a:off x="1752600" y="4419600"/>
            <a:ext cx="685800" cy="533400"/>
          </a:xfrm>
          <a:prstGeom prst="ellipse">
            <a:avLst/>
          </a:prstGeom>
          <a:noFill/>
          <a:ln w="57150" cap="flat" cmpd="sng" algn="ctr">
            <a:solidFill>
              <a:srgbClr val="FF0000"/>
            </a:solidFill>
            <a:prstDash val="solid"/>
            <a:round/>
            <a:headEnd type="none" w="med" len="med"/>
            <a:tailEnd type="none" w="med" len="med"/>
          </a:ln>
          <a:effectLst/>
        </p:spPr>
        <p:txBody>
          <a:bodyPr/>
          <a:lstStyle/>
          <a:p>
            <a:pPr>
              <a:defRPr/>
            </a:pPr>
            <a:endParaRPr lang="en-US" dirty="0">
              <a:latin typeface="+mn-lt"/>
            </a:endParaRPr>
          </a:p>
        </p:txBody>
      </p:sp>
      <p:sp>
        <p:nvSpPr>
          <p:cNvPr id="16" name="Oval 15"/>
          <p:cNvSpPr/>
          <p:nvPr/>
        </p:nvSpPr>
        <p:spPr bwMode="auto">
          <a:xfrm>
            <a:off x="4191000" y="4495800"/>
            <a:ext cx="457200" cy="533400"/>
          </a:xfrm>
          <a:prstGeom prst="ellipse">
            <a:avLst/>
          </a:prstGeom>
          <a:noFill/>
          <a:ln w="57150" cap="flat" cmpd="sng" algn="ctr">
            <a:solidFill>
              <a:srgbClr val="FF0000"/>
            </a:solidFill>
            <a:prstDash val="solid"/>
            <a:round/>
            <a:headEnd type="none" w="med" len="med"/>
            <a:tailEnd type="none" w="med" len="med"/>
          </a:ln>
          <a:effectLst/>
        </p:spPr>
        <p:txBody>
          <a:bodyPr/>
          <a:lstStyle/>
          <a:p>
            <a:pPr>
              <a:defRPr/>
            </a:pPr>
            <a:endParaRPr lang="en-US" dirty="0">
              <a:latin typeface="+mn-lt"/>
            </a:endParaRPr>
          </a:p>
        </p:txBody>
      </p:sp>
      <p:sp>
        <p:nvSpPr>
          <p:cNvPr id="3" name="TextBox 2"/>
          <p:cNvSpPr txBox="1"/>
          <p:nvPr/>
        </p:nvSpPr>
        <p:spPr>
          <a:xfrm>
            <a:off x="4648200" y="2133600"/>
            <a:ext cx="1168133" cy="400110"/>
          </a:xfrm>
          <a:prstGeom prst="rect">
            <a:avLst/>
          </a:prstGeom>
          <a:noFill/>
        </p:spPr>
        <p:txBody>
          <a:bodyPr wrap="none" rtlCol="0">
            <a:spAutoFit/>
          </a:bodyPr>
          <a:lstStyle/>
          <a:p>
            <a:r>
              <a:rPr lang="en-US" sz="2000" dirty="0">
                <a:latin typeface="+mn-lt"/>
              </a:rPr>
              <a:t>C</a:t>
            </a:r>
            <a:r>
              <a:rPr lang="en-US" sz="2000" dirty="0" smtClean="0">
                <a:latin typeface="+mn-lt"/>
              </a:rPr>
              <a:t>hrome:</a:t>
            </a:r>
          </a:p>
        </p:txBody>
      </p:sp>
      <p:pic>
        <p:nvPicPr>
          <p:cNvPr id="4" name="Picture 3" descr="Screen Shot 2011-11-02 at 2.22.17 PM.png"/>
          <p:cNvPicPr>
            <a:picLocks noChangeAspect="1"/>
          </p:cNvPicPr>
          <p:nvPr/>
        </p:nvPicPr>
        <p:blipFill rotWithShape="1">
          <a:blip r:embed="rId4" cstate="print">
            <a:extLst>
              <a:ext uri="{28A0092B-C50C-407E-A947-70E740481C1C}">
                <a14:useLocalDpi xmlns:a14="http://schemas.microsoft.com/office/drawing/2010/main" val="0"/>
              </a:ext>
            </a:extLst>
          </a:blip>
          <a:srcRect r="37233" b="-732"/>
          <a:stretch/>
        </p:blipFill>
        <p:spPr>
          <a:xfrm>
            <a:off x="4419600" y="2590800"/>
            <a:ext cx="4357679" cy="457200"/>
          </a:xfrm>
          <a:prstGeom prst="rect">
            <a:avLst/>
          </a:prstGeom>
        </p:spPr>
      </p:pic>
      <p:sp>
        <p:nvSpPr>
          <p:cNvPr id="11" name="Footer Placeholder 10"/>
          <p:cNvSpPr>
            <a:spLocks noGrp="1"/>
          </p:cNvSpPr>
          <p:nvPr>
            <p:ph type="ftr" sz="quarter" idx="11"/>
          </p:nvPr>
        </p:nvSpPr>
        <p:spPr/>
        <p:txBody>
          <a:bodyPr/>
          <a:lstStyle/>
          <a:p>
            <a:r>
              <a:rPr lang="en-US" smtClean="0"/>
              <a:t>FAST-NUCES</a:t>
            </a:r>
            <a:endParaRPr lang="en-US"/>
          </a:p>
        </p:txBody>
      </p:sp>
      <p:pic>
        <p:nvPicPr>
          <p:cNvPr id="13" name="Picture 12" descr="http://study.result.pk/wp-content/uploads/2011/07/National-University-of-Computer-and-Emerging-Sciences-NUCES-300x300.png"/>
          <p:cNvPicPr/>
          <p:nvPr/>
        </p:nvPicPr>
        <p:blipFill>
          <a:blip r:embed="rId5"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7772400" cy="655638"/>
          </a:xfrm>
        </p:spPr>
        <p:txBody>
          <a:bodyPr>
            <a:normAutofit fontScale="90000"/>
          </a:bodyPr>
          <a:lstStyle/>
          <a:p>
            <a:r>
              <a:rPr lang="en-US" dirty="0" smtClean="0">
                <a:solidFill>
                  <a:schemeClr val="tx1"/>
                </a:solidFill>
                <a:latin typeface="Times New Roman" pitchFamily="18" charset="0"/>
                <a:cs typeface="Times New Roman" pitchFamily="18" charset="0"/>
              </a:rPr>
              <a:t>7.  Peeking through SSL</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228600" y="1143000"/>
            <a:ext cx="8686800" cy="3886200"/>
          </a:xfrm>
        </p:spPr>
        <p:txBody>
          <a:bodyPr/>
          <a:lstStyle/>
          <a:p>
            <a:r>
              <a:rPr lang="en-US" b="0" dirty="0" smtClean="0">
                <a:latin typeface="Times New Roman" pitchFamily="18" charset="0"/>
                <a:cs typeface="Times New Roman" pitchFamily="18" charset="0"/>
              </a:rPr>
              <a:t>Network traffic reveals length of HTTPS packets </a:t>
            </a:r>
            <a:r>
              <a:rPr lang="en-US" dirty="0" smtClean="0">
                <a:latin typeface="Times New Roman" pitchFamily="18" charset="0"/>
                <a:cs typeface="Times New Roman" pitchFamily="18" charset="0"/>
              </a:rPr>
              <a:t>TLS supports up to 256 bytes of padding</a:t>
            </a:r>
          </a:p>
          <a:p>
            <a:pPr>
              <a:spcAft>
                <a:spcPts val="3000"/>
              </a:spcAft>
            </a:pPr>
            <a:r>
              <a:rPr lang="en-US" b="0" dirty="0" smtClean="0">
                <a:latin typeface="Times New Roman" pitchFamily="18" charset="0"/>
                <a:cs typeface="Times New Roman" pitchFamily="18" charset="0"/>
              </a:rPr>
              <a:t>AJAX-rich pages have lots and lots of interactions with the server</a:t>
            </a:r>
          </a:p>
          <a:p>
            <a:pPr>
              <a:spcAft>
                <a:spcPts val="3000"/>
              </a:spcAft>
            </a:pPr>
            <a:r>
              <a:rPr lang="en-US" b="0" dirty="0" smtClean="0">
                <a:latin typeface="Times New Roman" pitchFamily="18" charset="0"/>
                <a:cs typeface="Times New Roman" pitchFamily="18" charset="0"/>
              </a:rPr>
              <a:t>These interactions expose specific internal state of the page</a:t>
            </a:r>
            <a:endParaRPr lang="en-US" b="0" dirty="0">
              <a:latin typeface="Times New Roman" pitchFamily="18" charset="0"/>
              <a:cs typeface="Times New Roman" pitchFamily="18" charset="0"/>
            </a:endParaRPr>
          </a:p>
        </p:txBody>
      </p:sp>
      <p:sp>
        <p:nvSpPr>
          <p:cNvPr id="4" name="Explosion 2 3"/>
          <p:cNvSpPr/>
          <p:nvPr/>
        </p:nvSpPr>
        <p:spPr>
          <a:xfrm>
            <a:off x="6248400" y="4495800"/>
            <a:ext cx="2438400" cy="1143000"/>
          </a:xfrm>
          <a:prstGeom prst="irregularSeal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smtClean="0"/>
              <a:t>BAM!</a:t>
            </a:r>
          </a:p>
        </p:txBody>
      </p:sp>
      <p:sp>
        <p:nvSpPr>
          <p:cNvPr id="5" name="TextBox 4"/>
          <p:cNvSpPr txBox="1"/>
          <p:nvPr/>
        </p:nvSpPr>
        <p:spPr>
          <a:xfrm>
            <a:off x="5029200" y="6000690"/>
            <a:ext cx="3962400" cy="707886"/>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dirty="0" smtClean="0"/>
              <a:t>Side-Channel Leaks in Web Applications Chen, Wang, Wang, Zhang, 2010</a:t>
            </a:r>
            <a:endParaRPr lang="en-US" sz="2000" dirty="0"/>
          </a:p>
        </p:txBody>
      </p:sp>
      <p:sp>
        <p:nvSpPr>
          <p:cNvPr id="6" name="Footer Placeholder 5"/>
          <p:cNvSpPr>
            <a:spLocks noGrp="1"/>
          </p:cNvSpPr>
          <p:nvPr>
            <p:ph type="ftr" sz="quarter" idx="11"/>
          </p:nvPr>
        </p:nvSpPr>
        <p:spPr/>
        <p:txBody>
          <a:bodyPr/>
          <a:lstStyle/>
          <a:p>
            <a:r>
              <a:rPr lang="en-US" smtClean="0"/>
              <a:t>FAST-NUCES</a:t>
            </a:r>
            <a:endParaRPr lang="en-US"/>
          </a:p>
        </p:txBody>
      </p:sp>
      <p:pic>
        <p:nvPicPr>
          <p:cNvPr id="7" name="Picture 6"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31374987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7772400" cy="579438"/>
          </a:xfrm>
        </p:spPr>
        <p:txBody>
          <a:bodyPr>
            <a:normAutofit fontScale="90000"/>
          </a:bodyPr>
          <a:lstStyle/>
          <a:p>
            <a:r>
              <a:rPr lang="en-US" dirty="0" smtClean="0">
                <a:solidFill>
                  <a:schemeClr val="tx1"/>
                </a:solidFill>
                <a:latin typeface="Times New Roman" pitchFamily="18" charset="0"/>
                <a:cs typeface="Times New Roman" pitchFamily="18" charset="0"/>
              </a:rPr>
              <a:t>Acknowledgements</a:t>
            </a:r>
            <a:endParaRPr lang="en-US" dirty="0">
              <a:solidFill>
                <a:schemeClr val="tx1"/>
              </a:solidFill>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p:txBody>
          <a:bodyPr/>
          <a:lstStyle/>
          <a:p>
            <a:pPr>
              <a:buNone/>
            </a:pPr>
            <a:r>
              <a:rPr lang="en-US" dirty="0" smtClean="0">
                <a:latin typeface="Times New Roman" pitchFamily="18" charset="0"/>
                <a:cs typeface="Times New Roman" pitchFamily="18" charset="0"/>
              </a:rPr>
              <a:t>Material in this lecture are taken from the slides prepared by:</a:t>
            </a:r>
          </a:p>
          <a:p>
            <a:r>
              <a:rPr lang="en-US" dirty="0" smtClean="0">
                <a:latin typeface="Times New Roman" pitchFamily="18" charset="0"/>
                <a:cs typeface="Times New Roman" pitchFamily="18" charset="0"/>
              </a:rPr>
              <a:t>Prof. Dan </a:t>
            </a:r>
            <a:r>
              <a:rPr lang="en-US" dirty="0" err="1" smtClean="0">
                <a:latin typeface="Times New Roman" pitchFamily="18" charset="0"/>
                <a:cs typeface="Times New Roman" pitchFamily="18" charset="0"/>
              </a:rPr>
              <a:t>Boneh</a:t>
            </a:r>
            <a:r>
              <a:rPr lang="en-US" dirty="0" smtClean="0">
                <a:latin typeface="Times New Roman" pitchFamily="18" charset="0"/>
                <a:cs typeface="Times New Roman" pitchFamily="18" charset="0"/>
              </a:rPr>
              <a:t> </a:t>
            </a:r>
            <a:r>
              <a:rPr lang="en-US" smtClean="0">
                <a:latin typeface="Times New Roman" pitchFamily="18" charset="0"/>
                <a:cs typeface="Times New Roman" pitchFamily="18" charset="0"/>
              </a:rPr>
              <a:t>(Stanford</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p:txBody>
      </p:sp>
      <p:pic>
        <p:nvPicPr>
          <p:cNvPr id="6" name="Picture 5"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415" y="381000"/>
            <a:ext cx="6172200" cy="857250"/>
          </a:xfrm>
        </p:spPr>
        <p:txBody>
          <a:bodyPr>
            <a:normAutofit/>
          </a:bodyPr>
          <a:lstStyle/>
          <a:p>
            <a:pPr algn="l"/>
            <a:r>
              <a:rPr lang="en-US" sz="3200" dirty="0">
                <a:solidFill>
                  <a:schemeClr val="tx1"/>
                </a:solidFill>
                <a:latin typeface="Times New Roman" panose="02020603050405020304" pitchFamily="18" charset="0"/>
                <a:cs typeface="Times New Roman" panose="02020603050405020304" pitchFamily="18" charset="0"/>
              </a:rPr>
              <a:t>Overview of </a:t>
            </a:r>
            <a:r>
              <a:rPr lang="en-US" sz="3200" dirty="0" smtClean="0">
                <a:solidFill>
                  <a:schemeClr val="tx1"/>
                </a:solidFill>
                <a:latin typeface="Times New Roman" panose="02020603050405020304" pitchFamily="18" charset="0"/>
                <a:cs typeface="Times New Roman" panose="02020603050405020304" pitchFamily="18" charset="0"/>
              </a:rPr>
              <a:t>TLS/SSL</a:t>
            </a:r>
            <a:endParaRPr lang="en-US" sz="32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7415" y="2110933"/>
            <a:ext cx="7815805" cy="3515087"/>
          </a:xfrm>
        </p:spPr>
        <p:txBody>
          <a:bodyPr>
            <a:normAutofit/>
          </a:bodyPr>
          <a:lstStyle/>
          <a:p>
            <a:pPr marL="339328"/>
            <a:r>
              <a:rPr lang="en-US" sz="2100" dirty="0"/>
              <a:t>Transport Layer Security (</a:t>
            </a:r>
            <a:r>
              <a:rPr lang="en-US" sz="2100" dirty="0" smtClean="0"/>
              <a:t>TLS/SSL) </a:t>
            </a:r>
            <a:r>
              <a:rPr lang="en-US" sz="2100" dirty="0"/>
              <a:t>is a protocol that provides a secure channel between two communicating applications. The secure channel has 3 properties:</a:t>
            </a:r>
          </a:p>
          <a:p>
            <a:pPr marL="639366" lvl="1"/>
            <a:r>
              <a:rPr lang="en-US" sz="1700" dirty="0">
                <a:solidFill>
                  <a:srgbClr val="0070C0"/>
                </a:solidFill>
              </a:rPr>
              <a:t>Confidentiality</a:t>
            </a:r>
            <a:r>
              <a:rPr lang="en-US" sz="1700" dirty="0"/>
              <a:t>: Nobody other than the two ends of the channel can see the actual content of the data transmitted.</a:t>
            </a:r>
          </a:p>
          <a:p>
            <a:pPr marL="639366" lvl="1"/>
            <a:r>
              <a:rPr lang="en-US" sz="1700" dirty="0">
                <a:solidFill>
                  <a:srgbClr val="0070C0"/>
                </a:solidFill>
              </a:rPr>
              <a:t>Integrity</a:t>
            </a:r>
            <a:r>
              <a:rPr lang="en-US" sz="1700" dirty="0"/>
              <a:t>: Channel can detect any changes made to the data during transmission</a:t>
            </a:r>
          </a:p>
          <a:p>
            <a:pPr marL="639366" lvl="1"/>
            <a:r>
              <a:rPr lang="en-US" sz="1700" dirty="0">
                <a:solidFill>
                  <a:srgbClr val="0070C0"/>
                </a:solidFill>
              </a:rPr>
              <a:t>Authentication</a:t>
            </a:r>
            <a:r>
              <a:rPr lang="en-US" sz="1700" dirty="0"/>
              <a:t>: At least one end of the channel needs to be authenticated, so the other end knows who it is talking to.</a:t>
            </a:r>
          </a:p>
          <a:p>
            <a:pPr marL="82153" indent="0" algn="just">
              <a:buNone/>
            </a:pPr>
            <a:endParaRPr lang="en-US" sz="2000" dirty="0"/>
          </a:p>
          <a:p>
            <a:pPr marL="82153" indent="0">
              <a:buNone/>
            </a:pPr>
            <a:endParaRPr lang="en-US" sz="2100" dirty="0"/>
          </a:p>
          <a:p>
            <a:pPr marL="511969" indent="-255985" algn="just"/>
            <a:endParaRPr lang="en-US" sz="1500" dirty="0"/>
          </a:p>
          <a:p>
            <a:pPr marL="255984" indent="0" algn="just">
              <a:buNone/>
            </a:pPr>
            <a:endParaRPr lang="en-US" sz="1500" dirty="0">
              <a:solidFill>
                <a:srgbClr val="FF0000"/>
              </a:solidFill>
            </a:endParaRPr>
          </a:p>
        </p:txBody>
      </p:sp>
    </p:spTree>
    <p:extLst>
      <p:ext uri="{BB962C8B-B14F-4D97-AF65-F5344CB8AC3E}">
        <p14:creationId xmlns:p14="http://schemas.microsoft.com/office/powerpoint/2010/main" val="2003582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9C95CDB0-2498-4721-A67F-D6AB5AF09F0B}" type="slidenum">
              <a:rPr lang="en-US" altLang="en-US"/>
              <a:pPr/>
              <a:t>13</a:t>
            </a:fld>
            <a:endParaRPr lang="en-US" altLang="en-US"/>
          </a:p>
        </p:txBody>
      </p:sp>
      <p:sp>
        <p:nvSpPr>
          <p:cNvPr id="862212" name="Text Box 4"/>
          <p:cNvSpPr txBox="1">
            <a:spLocks noChangeArrowheads="1"/>
          </p:cNvSpPr>
          <p:nvPr/>
        </p:nvSpPr>
        <p:spPr bwMode="auto">
          <a:xfrm>
            <a:off x="1143000" y="990600"/>
            <a:ext cx="675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17.1  </a:t>
            </a:r>
            <a:r>
              <a:rPr lang="en-US" altLang="en-US" sz="2000" i="1">
                <a:latin typeface="Times New Roman" panose="02020603050405020304" pitchFamily="18" charset="0"/>
              </a:rPr>
              <a:t>Location of SSL and TLS in the Internet model</a:t>
            </a:r>
          </a:p>
        </p:txBody>
      </p:sp>
      <p:pic>
        <p:nvPicPr>
          <p:cNvPr id="86221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275" y="1812925"/>
            <a:ext cx="5148263" cy="413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2217" name="Rectangle 9"/>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62218" name="Rectangle 10"/>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62219" name="Rectangle 11"/>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62220" name="Rectangle 12"/>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62221" name="Rectangle 13"/>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62222" name="Rectangle 14"/>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62223" name="Rectangle 15"/>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62224" name="Text Box 16"/>
          <p:cNvSpPr txBox="1">
            <a:spLocks noChangeArrowheads="1"/>
          </p:cNvSpPr>
          <p:nvPr/>
        </p:nvSpPr>
        <p:spPr bwMode="auto">
          <a:xfrm>
            <a:off x="1143000" y="0"/>
            <a:ext cx="2554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  </a:t>
            </a:r>
            <a:r>
              <a:rPr lang="en-US" altLang="en-US" i="1">
                <a:latin typeface="Times New Roman" panose="02020603050405020304" pitchFamily="18" charset="0"/>
              </a:rPr>
              <a:t>Continued</a:t>
            </a:r>
          </a:p>
        </p:txBody>
      </p:sp>
    </p:spTree>
    <p:extLst>
      <p:ext uri="{BB962C8B-B14F-4D97-AF65-F5344CB8AC3E}">
        <p14:creationId xmlns:p14="http://schemas.microsoft.com/office/powerpoint/2010/main" val="16058470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r>
              <a:rPr lang="en-US" altLang="en-US"/>
              <a:t>17.</a:t>
            </a:r>
            <a:fld id="{DCFDE358-2959-4000-B0AF-316B0FEEA042}" type="slidenum">
              <a:rPr lang="en-US" altLang="en-US"/>
              <a:pPr/>
              <a:t>14</a:t>
            </a:fld>
            <a:endParaRPr lang="en-US" altLang="en-US"/>
          </a:p>
        </p:txBody>
      </p:sp>
      <p:sp>
        <p:nvSpPr>
          <p:cNvPr id="961538"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effectLst>
                <a:outerShdw blurRad="38100" dist="38100" dir="2700000" algn="tl">
                  <a:srgbClr val="FFFFFF"/>
                </a:outerShdw>
              </a:effectLst>
              <a:latin typeface="Times New Roman" panose="02020603050405020304" pitchFamily="18" charset="0"/>
            </a:endParaRPr>
          </a:p>
        </p:txBody>
      </p:sp>
      <p:sp>
        <p:nvSpPr>
          <p:cNvPr id="961539" name="Text Box 3"/>
          <p:cNvSpPr txBox="1">
            <a:spLocks noChangeArrowheads="1"/>
          </p:cNvSpPr>
          <p:nvPr/>
        </p:nvSpPr>
        <p:spPr bwMode="auto">
          <a:xfrm>
            <a:off x="228600" y="406400"/>
            <a:ext cx="53800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effectLst>
                  <a:outerShdw blurRad="38100" dist="38100" dir="2700000" algn="tl">
                    <a:srgbClr val="C0C0C0"/>
                  </a:outerShdw>
                </a:effectLst>
                <a:latin typeface="Times" panose="02020603050405020304" pitchFamily="18" charset="0"/>
              </a:rPr>
              <a:t>17-1   SSL ARCHITECTURE</a:t>
            </a:r>
          </a:p>
        </p:txBody>
      </p:sp>
      <p:sp>
        <p:nvSpPr>
          <p:cNvPr id="961540"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1800">
              <a:latin typeface="Times New Roman" panose="02020603050405020304" pitchFamily="18" charset="0"/>
            </a:endParaRPr>
          </a:p>
        </p:txBody>
      </p:sp>
      <p:sp>
        <p:nvSpPr>
          <p:cNvPr id="961541" name="Rectangle 5"/>
          <p:cNvSpPr>
            <a:spLocks noChangeArrowheads="1"/>
          </p:cNvSpPr>
          <p:nvPr/>
        </p:nvSpPr>
        <p:spPr bwMode="auto">
          <a:xfrm>
            <a:off x="228600" y="1874838"/>
            <a:ext cx="8229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a:effectLst>
                  <a:outerShdw blurRad="38100" dist="38100" dir="2700000" algn="tl">
                    <a:srgbClr val="C0C0C0"/>
                  </a:outerShdw>
                </a:effectLst>
                <a:latin typeface="Times New Roman" panose="02020603050405020304" pitchFamily="18" charset="0"/>
              </a:rPr>
              <a:t>SSL is designed to provide security and compression services to data generated from the application layer. </a:t>
            </a:r>
          </a:p>
        </p:txBody>
      </p:sp>
      <p:sp>
        <p:nvSpPr>
          <p:cNvPr id="961542" name="Rectangle 6"/>
          <p:cNvSpPr>
            <a:spLocks noChangeArrowheads="1"/>
          </p:cNvSpPr>
          <p:nvPr/>
        </p:nvSpPr>
        <p:spPr bwMode="auto">
          <a:xfrm>
            <a:off x="152400" y="3581400"/>
            <a:ext cx="67056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tx1"/>
              </a:buClr>
              <a:buSzPct val="117000"/>
              <a:buFont typeface="Wingdings" panose="05000000000000000000" pitchFamily="2" charset="2"/>
              <a:buNone/>
            </a:pPr>
            <a:r>
              <a:rPr lang="en-US" altLang="en-US" sz="2400">
                <a:solidFill>
                  <a:schemeClr val="hlink"/>
                </a:solidFill>
                <a:latin typeface="Times New Roman" panose="02020603050405020304" pitchFamily="18" charset="0"/>
              </a:rPr>
              <a:t>17.1.1</a:t>
            </a:r>
            <a:r>
              <a:rPr lang="en-US" altLang="en-US" sz="2400">
                <a:solidFill>
                  <a:srgbClr val="0033CC"/>
                </a:solidFill>
                <a:latin typeface="Times New Roman" panose="02020603050405020304" pitchFamily="18" charset="0"/>
              </a:rPr>
              <a:t>	Services</a:t>
            </a:r>
            <a:r>
              <a:rPr lang="fr-FR" altLang="en-US" sz="2400">
                <a:solidFill>
                  <a:srgbClr val="0033CC"/>
                </a:solidFill>
                <a:latin typeface="Times New Roman" panose="02020603050405020304" pitchFamily="18" charset="0"/>
              </a:rPr>
              <a:t/>
            </a:r>
            <a:br>
              <a:rPr lang="fr-FR" altLang="en-US" sz="2400">
                <a:solidFill>
                  <a:srgbClr val="0033CC"/>
                </a:solidFill>
                <a:latin typeface="Times New Roman" panose="02020603050405020304" pitchFamily="18" charset="0"/>
              </a:rPr>
            </a:br>
            <a:r>
              <a:rPr lang="fr-FR" altLang="en-US" sz="2400">
                <a:solidFill>
                  <a:schemeClr val="hlink"/>
                </a:solidFill>
                <a:latin typeface="Times New Roman" panose="02020603050405020304" pitchFamily="18" charset="0"/>
              </a:rPr>
              <a:t>17.1.2</a:t>
            </a:r>
            <a:r>
              <a:rPr lang="fr-FR" altLang="en-US" sz="2400">
                <a:solidFill>
                  <a:srgbClr val="0033CC"/>
                </a:solidFill>
                <a:latin typeface="Times New Roman" panose="02020603050405020304" pitchFamily="18" charset="0"/>
              </a:rPr>
              <a:t>	Key Exchange Algorithms</a:t>
            </a:r>
            <a:br>
              <a:rPr lang="fr-FR" altLang="en-US" sz="2400">
                <a:solidFill>
                  <a:srgbClr val="0033CC"/>
                </a:solidFill>
                <a:latin typeface="Times New Roman" panose="02020603050405020304" pitchFamily="18" charset="0"/>
              </a:rPr>
            </a:br>
            <a:r>
              <a:rPr lang="fr-FR" altLang="en-US" sz="2400">
                <a:solidFill>
                  <a:schemeClr val="hlink"/>
                </a:solidFill>
                <a:latin typeface="Times New Roman" panose="02020603050405020304" pitchFamily="18" charset="0"/>
              </a:rPr>
              <a:t>17.1.3</a:t>
            </a:r>
            <a:r>
              <a:rPr lang="fr-FR" altLang="en-US" sz="2400">
                <a:solidFill>
                  <a:srgbClr val="0033CC"/>
                </a:solidFill>
                <a:latin typeface="Times New Roman" panose="02020603050405020304" pitchFamily="18" charset="0"/>
              </a:rPr>
              <a:t>	Encryption/Decryption Alogrithms</a:t>
            </a:r>
          </a:p>
          <a:p>
            <a:pPr>
              <a:buClr>
                <a:schemeClr val="tx1"/>
              </a:buClr>
              <a:buSzPct val="117000"/>
              <a:buFont typeface="Wingdings" panose="05000000000000000000" pitchFamily="2" charset="2"/>
              <a:buNone/>
            </a:pPr>
            <a:r>
              <a:rPr lang="fr-FR" altLang="en-US" sz="2400">
                <a:solidFill>
                  <a:schemeClr val="hlink"/>
                </a:solidFill>
                <a:latin typeface="Times New Roman" panose="02020603050405020304" pitchFamily="18" charset="0"/>
              </a:rPr>
              <a:t>17.1.4</a:t>
            </a:r>
            <a:r>
              <a:rPr lang="fr-FR" altLang="en-US" sz="2400">
                <a:solidFill>
                  <a:srgbClr val="0033CC"/>
                </a:solidFill>
                <a:latin typeface="Times New Roman" panose="02020603050405020304" pitchFamily="18" charset="0"/>
              </a:rPr>
              <a:t>	Hash Algorithms</a:t>
            </a:r>
          </a:p>
          <a:p>
            <a:pPr>
              <a:buClr>
                <a:schemeClr val="tx1"/>
              </a:buClr>
              <a:buSzPct val="117000"/>
              <a:buFont typeface="Wingdings" panose="05000000000000000000" pitchFamily="2" charset="2"/>
              <a:buNone/>
            </a:pPr>
            <a:r>
              <a:rPr lang="fr-FR" altLang="en-US" sz="2400">
                <a:solidFill>
                  <a:schemeClr val="hlink"/>
                </a:solidFill>
                <a:latin typeface="Times New Roman" panose="02020603050405020304" pitchFamily="18" charset="0"/>
              </a:rPr>
              <a:t>17.1.5</a:t>
            </a:r>
            <a:r>
              <a:rPr lang="fr-FR" altLang="en-US" sz="2400">
                <a:solidFill>
                  <a:srgbClr val="0033CC"/>
                </a:solidFill>
                <a:latin typeface="Times New Roman" panose="02020603050405020304" pitchFamily="18" charset="0"/>
              </a:rPr>
              <a:t>	Cipher Suite</a:t>
            </a:r>
          </a:p>
          <a:p>
            <a:pPr>
              <a:buClr>
                <a:schemeClr val="tx1"/>
              </a:buClr>
              <a:buSzPct val="117000"/>
              <a:buFont typeface="Wingdings" panose="05000000000000000000" pitchFamily="2" charset="2"/>
              <a:buNone/>
            </a:pPr>
            <a:r>
              <a:rPr lang="fr-FR" altLang="en-US" sz="2400">
                <a:solidFill>
                  <a:schemeClr val="hlink"/>
                </a:solidFill>
                <a:latin typeface="Times New Roman" panose="02020603050405020304" pitchFamily="18" charset="0"/>
              </a:rPr>
              <a:t>17.1.6</a:t>
            </a:r>
            <a:r>
              <a:rPr lang="fr-FR" altLang="en-US" sz="2400">
                <a:solidFill>
                  <a:srgbClr val="0033CC"/>
                </a:solidFill>
                <a:latin typeface="Times New Roman" panose="02020603050405020304" pitchFamily="18" charset="0"/>
              </a:rPr>
              <a:t>	Compression Algorithms</a:t>
            </a:r>
          </a:p>
          <a:p>
            <a:pPr>
              <a:buClr>
                <a:schemeClr val="tx1"/>
              </a:buClr>
              <a:buSzPct val="117000"/>
              <a:buFont typeface="Wingdings" panose="05000000000000000000" pitchFamily="2" charset="2"/>
              <a:buNone/>
            </a:pPr>
            <a:r>
              <a:rPr lang="fr-FR" altLang="en-US" sz="2400">
                <a:solidFill>
                  <a:schemeClr val="hlink"/>
                </a:solidFill>
                <a:latin typeface="Times New Roman" panose="02020603050405020304" pitchFamily="18" charset="0"/>
              </a:rPr>
              <a:t>17.1.7</a:t>
            </a:r>
            <a:r>
              <a:rPr lang="fr-FR" altLang="en-US" sz="2400">
                <a:solidFill>
                  <a:srgbClr val="0033CC"/>
                </a:solidFill>
                <a:latin typeface="Times New Roman" panose="02020603050405020304" pitchFamily="18" charset="0"/>
              </a:rPr>
              <a:t>	Crypography Parameter Generation</a:t>
            </a:r>
          </a:p>
          <a:p>
            <a:pPr>
              <a:buClr>
                <a:schemeClr val="tx1"/>
              </a:buClr>
              <a:buSzPct val="117000"/>
              <a:buFont typeface="Wingdings" panose="05000000000000000000" pitchFamily="2" charset="2"/>
              <a:buNone/>
            </a:pPr>
            <a:r>
              <a:rPr lang="fr-FR" altLang="en-US" sz="2400">
                <a:solidFill>
                  <a:schemeClr val="hlink"/>
                </a:solidFill>
                <a:latin typeface="Times New Roman" panose="02020603050405020304" pitchFamily="18" charset="0"/>
              </a:rPr>
              <a:t>17.1.8</a:t>
            </a:r>
            <a:r>
              <a:rPr lang="fr-FR" altLang="en-US" sz="2400">
                <a:solidFill>
                  <a:srgbClr val="0033CC"/>
                </a:solidFill>
                <a:latin typeface="Times New Roman" panose="02020603050405020304" pitchFamily="18" charset="0"/>
              </a:rPr>
              <a:t>	Session and Connections</a:t>
            </a:r>
            <a:endParaRPr lang="en-US" altLang="en-US" sz="2400">
              <a:solidFill>
                <a:srgbClr val="0033CC"/>
              </a:solidFill>
              <a:latin typeface="Times New Roman" panose="02020603050405020304" pitchFamily="18" charset="0"/>
            </a:endParaRPr>
          </a:p>
        </p:txBody>
      </p:sp>
      <p:sp>
        <p:nvSpPr>
          <p:cNvPr id="961543" name="Text Box 7"/>
          <p:cNvSpPr txBox="1">
            <a:spLocks noChangeArrowheads="1"/>
          </p:cNvSpPr>
          <p:nvPr/>
        </p:nvSpPr>
        <p:spPr bwMode="auto">
          <a:xfrm>
            <a:off x="165100" y="3048000"/>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val="17907034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ltLang="en-US"/>
              <a:t>17.</a:t>
            </a:r>
            <a:fld id="{D2B5E126-EC70-48F1-821C-FE0CF11D5BB0}" type="slidenum">
              <a:rPr lang="en-US" altLang="en-US"/>
              <a:pPr/>
              <a:t>15</a:t>
            </a:fld>
            <a:endParaRPr lang="en-US" altLang="en-US"/>
          </a:p>
        </p:txBody>
      </p:sp>
      <p:sp>
        <p:nvSpPr>
          <p:cNvPr id="1022980" name="Rectangle 4"/>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22981" name="Rectangle 5"/>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22982" name="Rectangle 6"/>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22983" name="Rectangle 7"/>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22984" name="Rectangle 8"/>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22985" name="Rectangle 9"/>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22986" name="Rectangle 10"/>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22987" name="Text Box 11"/>
          <p:cNvSpPr txBox="1">
            <a:spLocks noChangeArrowheads="1"/>
          </p:cNvSpPr>
          <p:nvPr/>
        </p:nvSpPr>
        <p:spPr bwMode="auto">
          <a:xfrm>
            <a:off x="1143000" y="0"/>
            <a:ext cx="28844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17.1.1  Services </a:t>
            </a:r>
          </a:p>
        </p:txBody>
      </p:sp>
      <p:sp>
        <p:nvSpPr>
          <p:cNvPr id="1022989" name="Text Box 13"/>
          <p:cNvSpPr txBox="1">
            <a:spLocks noChangeArrowheads="1"/>
          </p:cNvSpPr>
          <p:nvPr/>
        </p:nvSpPr>
        <p:spPr bwMode="auto">
          <a:xfrm>
            <a:off x="457200" y="1257300"/>
            <a:ext cx="2168525" cy="495300"/>
          </a:xfrm>
          <a:prstGeom prst="rect">
            <a:avLst/>
          </a:prstGeom>
          <a:noFill/>
          <a:ln w="381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Fragmentation</a:t>
            </a:r>
          </a:p>
        </p:txBody>
      </p:sp>
      <p:sp>
        <p:nvSpPr>
          <p:cNvPr id="1022991" name="Text Box 15"/>
          <p:cNvSpPr txBox="1">
            <a:spLocks noChangeArrowheads="1"/>
          </p:cNvSpPr>
          <p:nvPr/>
        </p:nvSpPr>
        <p:spPr bwMode="auto">
          <a:xfrm>
            <a:off x="457200" y="2200275"/>
            <a:ext cx="1933575" cy="495300"/>
          </a:xfrm>
          <a:prstGeom prst="rect">
            <a:avLst/>
          </a:prstGeom>
          <a:noFill/>
          <a:ln w="381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Compression</a:t>
            </a:r>
          </a:p>
        </p:txBody>
      </p:sp>
      <p:sp>
        <p:nvSpPr>
          <p:cNvPr id="1022993" name="Text Box 17"/>
          <p:cNvSpPr txBox="1">
            <a:spLocks noChangeArrowheads="1"/>
          </p:cNvSpPr>
          <p:nvPr/>
        </p:nvSpPr>
        <p:spPr bwMode="auto">
          <a:xfrm>
            <a:off x="457200" y="3143250"/>
            <a:ext cx="2549525" cy="495300"/>
          </a:xfrm>
          <a:prstGeom prst="rect">
            <a:avLst/>
          </a:prstGeom>
          <a:noFill/>
          <a:ln w="381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Message Integrity</a:t>
            </a:r>
          </a:p>
        </p:txBody>
      </p:sp>
      <p:sp>
        <p:nvSpPr>
          <p:cNvPr id="1022994" name="Text Box 18"/>
          <p:cNvSpPr txBox="1">
            <a:spLocks noChangeArrowheads="1"/>
          </p:cNvSpPr>
          <p:nvPr/>
        </p:nvSpPr>
        <p:spPr bwMode="auto">
          <a:xfrm>
            <a:off x="457200" y="4086225"/>
            <a:ext cx="2185988" cy="495300"/>
          </a:xfrm>
          <a:prstGeom prst="rect">
            <a:avLst/>
          </a:prstGeom>
          <a:noFill/>
          <a:ln w="381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Confidentiality</a:t>
            </a:r>
          </a:p>
        </p:txBody>
      </p:sp>
      <p:sp>
        <p:nvSpPr>
          <p:cNvPr id="1022995" name="Text Box 19"/>
          <p:cNvSpPr txBox="1">
            <a:spLocks noChangeArrowheads="1"/>
          </p:cNvSpPr>
          <p:nvPr/>
        </p:nvSpPr>
        <p:spPr bwMode="auto">
          <a:xfrm>
            <a:off x="457200" y="5029200"/>
            <a:ext cx="1355725" cy="495300"/>
          </a:xfrm>
          <a:prstGeom prst="rect">
            <a:avLst/>
          </a:prstGeom>
          <a:noFill/>
          <a:ln w="381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Framing</a:t>
            </a:r>
          </a:p>
        </p:txBody>
      </p:sp>
    </p:spTree>
    <p:extLst>
      <p:ext uri="{BB962C8B-B14F-4D97-AF65-F5344CB8AC3E}">
        <p14:creationId xmlns:p14="http://schemas.microsoft.com/office/powerpoint/2010/main" val="7129633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874C04AC-60B6-470B-9F3E-83FB5D2D1720}" type="slidenum">
              <a:rPr lang="en-US" altLang="en-US"/>
              <a:pPr/>
              <a:t>16</a:t>
            </a:fld>
            <a:endParaRPr lang="en-US" altLang="en-US"/>
          </a:p>
        </p:txBody>
      </p:sp>
      <p:sp>
        <p:nvSpPr>
          <p:cNvPr id="1049602"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4960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49604"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4960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4960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49607"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4960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49609" name="Text Box 9"/>
          <p:cNvSpPr txBox="1">
            <a:spLocks noChangeArrowheads="1"/>
          </p:cNvSpPr>
          <p:nvPr/>
        </p:nvSpPr>
        <p:spPr bwMode="auto">
          <a:xfrm>
            <a:off x="1143000" y="0"/>
            <a:ext cx="59102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17.1.2  Key Exchange Algorithms </a:t>
            </a:r>
          </a:p>
        </p:txBody>
      </p:sp>
      <p:sp>
        <p:nvSpPr>
          <p:cNvPr id="1049611" name="Text Box 11"/>
          <p:cNvSpPr txBox="1">
            <a:spLocks noChangeArrowheads="1"/>
          </p:cNvSpPr>
          <p:nvPr/>
        </p:nvSpPr>
        <p:spPr bwMode="auto">
          <a:xfrm>
            <a:off x="2408238" y="1600200"/>
            <a:ext cx="4225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17.2  </a:t>
            </a:r>
            <a:r>
              <a:rPr lang="en-US" altLang="en-US" sz="2000" i="1">
                <a:latin typeface="Times New Roman" panose="02020603050405020304" pitchFamily="18" charset="0"/>
              </a:rPr>
              <a:t>Key-exchange methods</a:t>
            </a:r>
          </a:p>
        </p:txBody>
      </p:sp>
      <p:pic>
        <p:nvPicPr>
          <p:cNvPr id="104961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774950"/>
            <a:ext cx="8739188" cy="240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43723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6269C2A6-2826-4E31-BEAB-B0D5F1C19BB4}" type="slidenum">
              <a:rPr lang="en-US" altLang="en-US"/>
              <a:pPr/>
              <a:t>17</a:t>
            </a:fld>
            <a:endParaRPr lang="en-US" altLang="en-US"/>
          </a:p>
        </p:txBody>
      </p:sp>
      <p:sp>
        <p:nvSpPr>
          <p:cNvPr id="867332" name="Text Box 4"/>
          <p:cNvSpPr txBox="1">
            <a:spLocks noChangeArrowheads="1"/>
          </p:cNvSpPr>
          <p:nvPr/>
        </p:nvSpPr>
        <p:spPr bwMode="auto">
          <a:xfrm>
            <a:off x="1827213" y="1676400"/>
            <a:ext cx="5335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17.6  </a:t>
            </a:r>
            <a:r>
              <a:rPr lang="en-US" altLang="en-US" sz="2000" i="1">
                <a:latin typeface="Times New Roman" panose="02020603050405020304" pitchFamily="18" charset="0"/>
              </a:rPr>
              <a:t>Encryption/decryption algorithms</a:t>
            </a:r>
          </a:p>
        </p:txBody>
      </p:sp>
      <p:pic>
        <p:nvPicPr>
          <p:cNvPr id="86733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88" y="2322513"/>
            <a:ext cx="8647112" cy="2554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7337" name="Rectangle 9"/>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67338" name="Rectangle 10"/>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67339" name="Rectangle 11"/>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67340" name="Rectangle 12"/>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67341" name="Rectangle 13"/>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67342" name="Rectangle 14"/>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67343" name="Rectangle 15"/>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67344" name="Text Box 16"/>
          <p:cNvSpPr txBox="1">
            <a:spLocks noChangeArrowheads="1"/>
          </p:cNvSpPr>
          <p:nvPr/>
        </p:nvSpPr>
        <p:spPr bwMode="auto">
          <a:xfrm>
            <a:off x="1143000" y="0"/>
            <a:ext cx="72199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17.1.3  Encryption/Decryption Algorithms</a:t>
            </a:r>
          </a:p>
        </p:txBody>
      </p:sp>
    </p:spTree>
    <p:extLst>
      <p:ext uri="{BB962C8B-B14F-4D97-AF65-F5344CB8AC3E}">
        <p14:creationId xmlns:p14="http://schemas.microsoft.com/office/powerpoint/2010/main" val="12066440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4F89CB46-87ED-47AC-9A7B-0DC522E2345A}" type="slidenum">
              <a:rPr lang="en-US" altLang="en-US"/>
              <a:pPr/>
              <a:t>18</a:t>
            </a:fld>
            <a:endParaRPr lang="en-US" altLang="en-US"/>
          </a:p>
        </p:txBody>
      </p:sp>
      <p:sp>
        <p:nvSpPr>
          <p:cNvPr id="868356" name="Text Box 4"/>
          <p:cNvSpPr txBox="1">
            <a:spLocks noChangeArrowheads="1"/>
          </p:cNvSpPr>
          <p:nvPr/>
        </p:nvSpPr>
        <p:spPr bwMode="auto">
          <a:xfrm>
            <a:off x="1206500" y="1600200"/>
            <a:ext cx="5805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17.7  </a:t>
            </a:r>
            <a:r>
              <a:rPr lang="en-US" altLang="en-US" sz="2000" i="1">
                <a:latin typeface="Times New Roman" panose="02020603050405020304" pitchFamily="18" charset="0"/>
              </a:rPr>
              <a:t>Hash algorithms for message integrity</a:t>
            </a:r>
          </a:p>
        </p:txBody>
      </p:sp>
      <p:pic>
        <p:nvPicPr>
          <p:cNvPr id="86836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3013" y="2979738"/>
            <a:ext cx="6224587" cy="174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8362" name="Rectangle 10"/>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68363" name="Rectangle 11"/>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68364" name="Rectangle 12"/>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68365" name="Rectangle 13"/>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68366" name="Rectangle 14"/>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68367" name="Rectangle 15"/>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68368" name="Rectangle 16"/>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68369" name="Text Box 17"/>
          <p:cNvSpPr txBox="1">
            <a:spLocks noChangeArrowheads="1"/>
          </p:cNvSpPr>
          <p:nvPr/>
        </p:nvSpPr>
        <p:spPr bwMode="auto">
          <a:xfrm>
            <a:off x="1143000" y="0"/>
            <a:ext cx="4124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17.1.4  Hash Algorithm</a:t>
            </a:r>
          </a:p>
        </p:txBody>
      </p:sp>
    </p:spTree>
    <p:extLst>
      <p:ext uri="{BB962C8B-B14F-4D97-AF65-F5344CB8AC3E}">
        <p14:creationId xmlns:p14="http://schemas.microsoft.com/office/powerpoint/2010/main" val="4664058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C82C0A67-6515-40A8-8ECB-81FB247AC28F}" type="slidenum">
              <a:rPr lang="en-US" altLang="en-US"/>
              <a:pPr/>
              <a:t>19</a:t>
            </a:fld>
            <a:endParaRPr lang="en-US" altLang="en-US"/>
          </a:p>
        </p:txBody>
      </p:sp>
      <p:sp>
        <p:nvSpPr>
          <p:cNvPr id="1043460" name="Rectangle 4"/>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43461" name="Rectangle 5"/>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43462" name="Rectangle 6"/>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43463" name="Rectangle 7"/>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43464" name="Rectangle 8"/>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43465" name="Rectangle 9"/>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43466" name="Rectangle 10"/>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43467" name="Text Box 11"/>
          <p:cNvSpPr txBox="1">
            <a:spLocks noChangeArrowheads="1"/>
          </p:cNvSpPr>
          <p:nvPr/>
        </p:nvSpPr>
        <p:spPr bwMode="auto">
          <a:xfrm>
            <a:off x="1143000" y="0"/>
            <a:ext cx="35147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17.1.5  Cipher Suite</a:t>
            </a:r>
          </a:p>
        </p:txBody>
      </p:sp>
      <p:sp>
        <p:nvSpPr>
          <p:cNvPr id="1043468" name="Rectangle 12"/>
          <p:cNvSpPr>
            <a:spLocks noChangeArrowheads="1"/>
          </p:cNvSpPr>
          <p:nvPr/>
        </p:nvSpPr>
        <p:spPr bwMode="auto">
          <a:xfrm>
            <a:off x="457200" y="1143000"/>
            <a:ext cx="8229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a:effectLst>
                  <a:outerShdw blurRad="38100" dist="38100" dir="2700000" algn="tl">
                    <a:srgbClr val="C0C0C0"/>
                  </a:outerShdw>
                </a:effectLst>
                <a:latin typeface="Times New Roman" panose="02020603050405020304" pitchFamily="18" charset="0"/>
              </a:rPr>
              <a:t>The combination of key exchange, hash, and encryption algorithms defines a cipher suite for each SSL session. </a:t>
            </a:r>
          </a:p>
        </p:txBody>
      </p:sp>
      <p:pic>
        <p:nvPicPr>
          <p:cNvPr id="1043470"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450" y="3048000"/>
            <a:ext cx="7651750" cy="79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40957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7772400" cy="579438"/>
          </a:xfrm>
        </p:spPr>
        <p:txBody>
          <a:bodyPr>
            <a:normAutofit fontScale="90000"/>
          </a:bodyPr>
          <a:lstStyle/>
          <a:p>
            <a:r>
              <a:rPr lang="en-US" sz="3200" b="1" dirty="0" smtClean="0">
                <a:solidFill>
                  <a:schemeClr val="tx1"/>
                </a:solidFill>
                <a:latin typeface="Times New Roman" pitchFamily="18" charset="0"/>
                <a:cs typeface="Times New Roman" pitchFamily="18" charset="0"/>
              </a:rPr>
              <a:t>Overview </a:t>
            </a:r>
            <a:endParaRPr lang="en-US" sz="3200" b="1"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304800" y="838200"/>
            <a:ext cx="8534400" cy="5334000"/>
          </a:xfrm>
        </p:spPr>
        <p:txBody>
          <a:bodyPr>
            <a:normAutofit/>
          </a:bodyPr>
          <a:lstStyle/>
          <a:p>
            <a:r>
              <a:rPr lang="en-US" i="1" dirty="0" smtClean="0">
                <a:solidFill>
                  <a:schemeClr val="accent1"/>
                </a:solidFill>
                <a:latin typeface="Times New Roman" pitchFamily="18" charset="0"/>
                <a:cs typeface="Times New Roman" pitchFamily="18" charset="0"/>
              </a:rPr>
              <a:t>HTTPS</a:t>
            </a:r>
          </a:p>
          <a:p>
            <a:pPr lvl="1"/>
            <a:r>
              <a:rPr lang="en-US" i="1" dirty="0" smtClean="0">
                <a:solidFill>
                  <a:schemeClr val="accent1"/>
                </a:solidFill>
                <a:latin typeface="Times New Roman" pitchFamily="18" charset="0"/>
                <a:cs typeface="Times New Roman" pitchFamily="18" charset="0"/>
              </a:rPr>
              <a:t>SSL/TLS Overview</a:t>
            </a:r>
          </a:p>
          <a:p>
            <a:pPr lvl="1"/>
            <a:r>
              <a:rPr lang="en-US" i="1" dirty="0" smtClean="0">
                <a:solidFill>
                  <a:schemeClr val="accent1"/>
                </a:solidFill>
                <a:latin typeface="Times New Roman" pitchFamily="18" charset="0"/>
                <a:cs typeface="Times New Roman" pitchFamily="18" charset="0"/>
              </a:rPr>
              <a:t>HTTPS in the Browser</a:t>
            </a:r>
          </a:p>
          <a:p>
            <a:pPr lvl="1"/>
            <a:r>
              <a:rPr lang="en-US" i="1" dirty="0" smtClean="0">
                <a:solidFill>
                  <a:schemeClr val="accent1"/>
                </a:solidFill>
                <a:latin typeface="Times New Roman" pitchFamily="18" charset="0"/>
                <a:cs typeface="Times New Roman" pitchFamily="18" charset="0"/>
              </a:rPr>
              <a:t>Problems with HTTPS and the Lock Icon</a:t>
            </a:r>
          </a:p>
          <a:p>
            <a:pPr lvl="1"/>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914400" y="6248400"/>
            <a:ext cx="4876800" cy="381000"/>
          </a:xfrm>
        </p:spPr>
        <p:txBody>
          <a:bodyPr/>
          <a:lstStyle/>
          <a:p>
            <a:r>
              <a:rPr lang="en-US" smtClean="0"/>
              <a:t>FAST-NUCES</a:t>
            </a:r>
            <a:endParaRPr lang="en-US" dirty="0"/>
          </a:p>
        </p:txBody>
      </p:sp>
      <p:pic>
        <p:nvPicPr>
          <p:cNvPr id="6" name="Picture 5"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C29D2713-2E60-433C-9D5D-470CE2BD5F67}" type="slidenum">
              <a:rPr lang="en-US" altLang="en-US"/>
              <a:pPr/>
              <a:t>20</a:t>
            </a:fld>
            <a:endParaRPr lang="en-US" altLang="en-US"/>
          </a:p>
        </p:txBody>
      </p:sp>
      <p:sp>
        <p:nvSpPr>
          <p:cNvPr id="1061890"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6189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61892"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6189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6189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61895"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6189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61897" name="Text Box 9"/>
          <p:cNvSpPr txBox="1">
            <a:spLocks noChangeArrowheads="1"/>
          </p:cNvSpPr>
          <p:nvPr/>
        </p:nvSpPr>
        <p:spPr bwMode="auto">
          <a:xfrm>
            <a:off x="1143000" y="0"/>
            <a:ext cx="3163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17.1.5  </a:t>
            </a:r>
            <a:r>
              <a:rPr lang="en-US" altLang="en-US" i="1">
                <a:latin typeface="Times New Roman" panose="02020603050405020304" pitchFamily="18" charset="0"/>
              </a:rPr>
              <a:t>Continued</a:t>
            </a:r>
          </a:p>
        </p:txBody>
      </p:sp>
      <p:sp>
        <p:nvSpPr>
          <p:cNvPr id="1061898" name="Text Box 10"/>
          <p:cNvSpPr txBox="1">
            <a:spLocks noChangeArrowheads="1"/>
          </p:cNvSpPr>
          <p:nvPr/>
        </p:nvSpPr>
        <p:spPr bwMode="auto">
          <a:xfrm>
            <a:off x="2587625" y="533400"/>
            <a:ext cx="3781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Table 17.1  </a:t>
            </a:r>
            <a:r>
              <a:rPr lang="en-US" altLang="en-US" sz="2000" i="1">
                <a:latin typeface="Times New Roman" panose="02020603050405020304" pitchFamily="18" charset="0"/>
              </a:rPr>
              <a:t>SSL cipher suite list</a:t>
            </a:r>
          </a:p>
        </p:txBody>
      </p:sp>
      <p:pic>
        <p:nvPicPr>
          <p:cNvPr id="1061899"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263" y="1066800"/>
            <a:ext cx="7805737" cy="551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57320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ltLang="en-US"/>
              <a:t>17.</a:t>
            </a:r>
            <a:fld id="{8A5B5298-C8A5-4B24-85EF-30D84B648C3E}" type="slidenum">
              <a:rPr lang="en-US" altLang="en-US"/>
              <a:pPr/>
              <a:t>21</a:t>
            </a:fld>
            <a:endParaRPr lang="en-US" altLang="en-US"/>
          </a:p>
        </p:txBody>
      </p:sp>
      <p:sp>
        <p:nvSpPr>
          <p:cNvPr id="1055746"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5574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55748"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5574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5575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55751"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5575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55753" name="Text Box 9"/>
          <p:cNvSpPr txBox="1">
            <a:spLocks noChangeArrowheads="1"/>
          </p:cNvSpPr>
          <p:nvPr/>
        </p:nvSpPr>
        <p:spPr bwMode="auto">
          <a:xfrm>
            <a:off x="1143000" y="0"/>
            <a:ext cx="5572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17.1.6  Compression Algorithms</a:t>
            </a:r>
          </a:p>
        </p:txBody>
      </p:sp>
      <p:sp>
        <p:nvSpPr>
          <p:cNvPr id="1055755" name="Rectangle 11"/>
          <p:cNvSpPr>
            <a:spLocks noChangeArrowheads="1"/>
          </p:cNvSpPr>
          <p:nvPr/>
        </p:nvSpPr>
        <p:spPr bwMode="auto">
          <a:xfrm>
            <a:off x="228600" y="1295400"/>
            <a:ext cx="8229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a:effectLst>
                  <a:outerShdw blurRad="38100" dist="38100" dir="2700000" algn="tl">
                    <a:srgbClr val="C0C0C0"/>
                  </a:outerShdw>
                </a:effectLst>
                <a:latin typeface="Times New Roman" panose="02020603050405020304" pitchFamily="18" charset="0"/>
              </a:rPr>
              <a:t>Compression is optional in SSLv3. No specific compression algorithm is defined for SSLv3. Therefore, the default compression method is NULL. </a:t>
            </a:r>
          </a:p>
        </p:txBody>
      </p:sp>
    </p:spTree>
    <p:extLst>
      <p:ext uri="{BB962C8B-B14F-4D97-AF65-F5344CB8AC3E}">
        <p14:creationId xmlns:p14="http://schemas.microsoft.com/office/powerpoint/2010/main" val="37680539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r>
              <a:rPr lang="en-US" altLang="en-US"/>
              <a:t>17.</a:t>
            </a:r>
            <a:fld id="{B19002DA-896B-4C33-8BE1-76D93F52636D}" type="slidenum">
              <a:rPr lang="en-US" altLang="en-US"/>
              <a:pPr/>
              <a:t>22</a:t>
            </a:fld>
            <a:endParaRPr lang="en-US" altLang="en-US"/>
          </a:p>
        </p:txBody>
      </p:sp>
      <p:sp>
        <p:nvSpPr>
          <p:cNvPr id="963586"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effectLst>
                <a:outerShdw blurRad="38100" dist="38100" dir="2700000" algn="tl">
                  <a:srgbClr val="FFFFFF"/>
                </a:outerShdw>
              </a:effectLst>
              <a:latin typeface="Times New Roman" panose="02020603050405020304" pitchFamily="18" charset="0"/>
            </a:endParaRPr>
          </a:p>
        </p:txBody>
      </p:sp>
      <p:sp>
        <p:nvSpPr>
          <p:cNvPr id="963587" name="Text Box 3"/>
          <p:cNvSpPr txBox="1">
            <a:spLocks noChangeArrowheads="1"/>
          </p:cNvSpPr>
          <p:nvPr/>
        </p:nvSpPr>
        <p:spPr bwMode="auto">
          <a:xfrm>
            <a:off x="228600" y="406400"/>
            <a:ext cx="3817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effectLst>
                  <a:outerShdw blurRad="38100" dist="38100" dir="2700000" algn="tl">
                    <a:srgbClr val="C0C0C0"/>
                  </a:outerShdw>
                </a:effectLst>
                <a:latin typeface="Times" panose="02020603050405020304" pitchFamily="18" charset="0"/>
              </a:rPr>
              <a:t>17-2   Four Protocols</a:t>
            </a:r>
          </a:p>
        </p:txBody>
      </p:sp>
      <p:sp>
        <p:nvSpPr>
          <p:cNvPr id="963588"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1800">
              <a:latin typeface="Times New Roman" panose="02020603050405020304" pitchFamily="18" charset="0"/>
            </a:endParaRPr>
          </a:p>
        </p:txBody>
      </p:sp>
      <p:sp>
        <p:nvSpPr>
          <p:cNvPr id="963589" name="Rectangle 5"/>
          <p:cNvSpPr>
            <a:spLocks noChangeArrowheads="1"/>
          </p:cNvSpPr>
          <p:nvPr/>
        </p:nvSpPr>
        <p:spPr bwMode="auto">
          <a:xfrm>
            <a:off x="304800" y="1674813"/>
            <a:ext cx="82296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a:effectLst>
                  <a:outerShdw blurRad="38100" dist="38100" dir="2700000" algn="tl">
                    <a:srgbClr val="C0C0C0"/>
                  </a:outerShdw>
                </a:effectLst>
                <a:latin typeface="Times New Roman" panose="02020603050405020304" pitchFamily="18" charset="0"/>
              </a:rPr>
              <a:t>We have discussed the idea of SSL without showing how SSL accomplishes its tasks. SSL defines four protocols in two layers, as shown in Figure 17.12. </a:t>
            </a:r>
          </a:p>
          <a:p>
            <a:pPr algn="just" eaLnBrk="1" hangingPunct="1"/>
            <a:endParaRPr lang="en-US" altLang="en-US" sz="2800" i="1">
              <a:effectLst>
                <a:outerShdw blurRad="38100" dist="38100" dir="2700000" algn="tl">
                  <a:srgbClr val="C0C0C0"/>
                </a:outerShdw>
              </a:effectLst>
              <a:latin typeface="Times New Roman" panose="02020603050405020304" pitchFamily="18" charset="0"/>
            </a:endParaRPr>
          </a:p>
        </p:txBody>
      </p:sp>
      <p:sp>
        <p:nvSpPr>
          <p:cNvPr id="963590" name="Rectangle 6"/>
          <p:cNvSpPr>
            <a:spLocks noChangeArrowheads="1"/>
          </p:cNvSpPr>
          <p:nvPr/>
        </p:nvSpPr>
        <p:spPr bwMode="auto">
          <a:xfrm>
            <a:off x="152400" y="4057650"/>
            <a:ext cx="67056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tx1"/>
              </a:buClr>
              <a:buSzPct val="117000"/>
              <a:buFont typeface="Wingdings" panose="05000000000000000000" pitchFamily="2" charset="2"/>
              <a:buNone/>
            </a:pPr>
            <a:r>
              <a:rPr lang="en-US" altLang="en-US" sz="2400">
                <a:solidFill>
                  <a:schemeClr val="hlink"/>
                </a:solidFill>
                <a:latin typeface="Times New Roman" panose="02020603050405020304" pitchFamily="18" charset="0"/>
              </a:rPr>
              <a:t>17.2.1</a:t>
            </a:r>
            <a:r>
              <a:rPr lang="en-US" altLang="en-US" sz="2400">
                <a:solidFill>
                  <a:srgbClr val="0033CC"/>
                </a:solidFill>
                <a:latin typeface="Times New Roman" panose="02020603050405020304" pitchFamily="18" charset="0"/>
              </a:rPr>
              <a:t>	Handshake Protocol</a:t>
            </a:r>
          </a:p>
          <a:p>
            <a:pPr>
              <a:buClr>
                <a:schemeClr val="tx1"/>
              </a:buClr>
              <a:buSzPct val="117000"/>
              <a:buFont typeface="Wingdings" panose="05000000000000000000" pitchFamily="2" charset="2"/>
              <a:buNone/>
            </a:pPr>
            <a:r>
              <a:rPr lang="fr-FR" altLang="en-US" sz="2400">
                <a:solidFill>
                  <a:schemeClr val="hlink"/>
                </a:solidFill>
                <a:latin typeface="Times New Roman" panose="02020603050405020304" pitchFamily="18" charset="0"/>
              </a:rPr>
              <a:t>17.2.2</a:t>
            </a:r>
            <a:r>
              <a:rPr lang="fr-FR" altLang="en-US" sz="2400">
                <a:solidFill>
                  <a:srgbClr val="0033CC"/>
                </a:solidFill>
                <a:latin typeface="Times New Roman" panose="02020603050405020304" pitchFamily="18" charset="0"/>
              </a:rPr>
              <a:t>	ChangeCipher Spec Protocol</a:t>
            </a:r>
            <a:br>
              <a:rPr lang="fr-FR" altLang="en-US" sz="2400">
                <a:solidFill>
                  <a:srgbClr val="0033CC"/>
                </a:solidFill>
                <a:latin typeface="Times New Roman" panose="02020603050405020304" pitchFamily="18" charset="0"/>
              </a:rPr>
            </a:br>
            <a:r>
              <a:rPr lang="fr-FR" altLang="en-US" sz="2400">
                <a:solidFill>
                  <a:schemeClr val="hlink"/>
                </a:solidFill>
                <a:latin typeface="Times New Roman" panose="02020603050405020304" pitchFamily="18" charset="0"/>
              </a:rPr>
              <a:t>17.2.3</a:t>
            </a:r>
            <a:r>
              <a:rPr lang="fr-FR" altLang="en-US" sz="2400">
                <a:solidFill>
                  <a:srgbClr val="0033CC"/>
                </a:solidFill>
                <a:latin typeface="Times New Roman" panose="02020603050405020304" pitchFamily="18" charset="0"/>
              </a:rPr>
              <a:t>	Alert Protocol</a:t>
            </a:r>
          </a:p>
          <a:p>
            <a:pPr>
              <a:buClr>
                <a:schemeClr val="tx1"/>
              </a:buClr>
              <a:buSzPct val="117000"/>
              <a:buFont typeface="Wingdings" panose="05000000000000000000" pitchFamily="2" charset="2"/>
              <a:buNone/>
            </a:pPr>
            <a:r>
              <a:rPr lang="en-US" altLang="en-US" sz="2400">
                <a:solidFill>
                  <a:schemeClr val="hlink"/>
                </a:solidFill>
                <a:latin typeface="Times New Roman" panose="02020603050405020304" pitchFamily="18" charset="0"/>
              </a:rPr>
              <a:t>17.2.4</a:t>
            </a:r>
            <a:r>
              <a:rPr lang="en-US" altLang="en-US" sz="2400">
                <a:solidFill>
                  <a:srgbClr val="0033CC"/>
                </a:solidFill>
                <a:latin typeface="Times New Roman" panose="02020603050405020304" pitchFamily="18" charset="0"/>
              </a:rPr>
              <a:t>	Record Protocol</a:t>
            </a:r>
          </a:p>
        </p:txBody>
      </p:sp>
      <p:sp>
        <p:nvSpPr>
          <p:cNvPr id="963591" name="Text Box 7"/>
          <p:cNvSpPr txBox="1">
            <a:spLocks noChangeArrowheads="1"/>
          </p:cNvSpPr>
          <p:nvPr/>
        </p:nvSpPr>
        <p:spPr bwMode="auto">
          <a:xfrm>
            <a:off x="165100" y="3581400"/>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val="6247697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9A7254DB-3F21-4AED-BB38-2A1F0362FCC8}" type="slidenum">
              <a:rPr lang="en-US" altLang="en-US"/>
              <a:pPr/>
              <a:t>23</a:t>
            </a:fld>
            <a:endParaRPr lang="en-US" altLang="en-US"/>
          </a:p>
        </p:txBody>
      </p:sp>
      <p:sp>
        <p:nvSpPr>
          <p:cNvPr id="873476" name="Text Box 4"/>
          <p:cNvSpPr txBox="1">
            <a:spLocks noChangeArrowheads="1"/>
          </p:cNvSpPr>
          <p:nvPr/>
        </p:nvSpPr>
        <p:spPr bwMode="auto">
          <a:xfrm>
            <a:off x="2490788" y="990600"/>
            <a:ext cx="4019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17.12  </a:t>
            </a:r>
            <a:r>
              <a:rPr lang="en-US" altLang="en-US" sz="2000" i="1">
                <a:latin typeface="Times New Roman" panose="02020603050405020304" pitchFamily="18" charset="0"/>
              </a:rPr>
              <a:t>Four SSL protocols</a:t>
            </a:r>
          </a:p>
        </p:txBody>
      </p:sp>
      <p:pic>
        <p:nvPicPr>
          <p:cNvPr id="8734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3" y="1928813"/>
            <a:ext cx="8675687" cy="3633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3480" name="Rectangle 8"/>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3481" name="Rectangle 9"/>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3482" name="Rectangle 10"/>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3483" name="Rectangle 11"/>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3484" name="Rectangle 12"/>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3485" name="Rectangle 13"/>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3486" name="Rectangle 14"/>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3487" name="Text Box 15"/>
          <p:cNvSpPr txBox="1">
            <a:spLocks noChangeArrowheads="1"/>
          </p:cNvSpPr>
          <p:nvPr/>
        </p:nvSpPr>
        <p:spPr bwMode="auto">
          <a:xfrm>
            <a:off x="1143000" y="0"/>
            <a:ext cx="28590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17.2. </a:t>
            </a:r>
            <a:r>
              <a:rPr lang="en-US" altLang="en-US" i="1">
                <a:latin typeface="Times New Roman" panose="02020603050405020304" pitchFamily="18" charset="0"/>
              </a:rPr>
              <a:t>Continued</a:t>
            </a:r>
          </a:p>
        </p:txBody>
      </p:sp>
    </p:spTree>
    <p:extLst>
      <p:ext uri="{BB962C8B-B14F-4D97-AF65-F5344CB8AC3E}">
        <p14:creationId xmlns:p14="http://schemas.microsoft.com/office/powerpoint/2010/main" val="6810691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pic>
        <p:nvPicPr>
          <p:cNvPr id="4" name="Picture 3"/>
          <p:cNvPicPr>
            <a:picLocks noChangeAspect="1"/>
          </p:cNvPicPr>
          <p:nvPr/>
        </p:nvPicPr>
        <p:blipFill>
          <a:blip r:embed="rId2"/>
          <a:stretch>
            <a:fillRect/>
          </a:stretch>
        </p:blipFill>
        <p:spPr>
          <a:xfrm>
            <a:off x="0" y="76200"/>
            <a:ext cx="9067800" cy="6629400"/>
          </a:xfrm>
          <a:prstGeom prst="rect">
            <a:avLst/>
          </a:prstGeom>
        </p:spPr>
      </p:pic>
    </p:spTree>
    <p:extLst>
      <p:ext uri="{BB962C8B-B14F-4D97-AF65-F5344CB8AC3E}">
        <p14:creationId xmlns:p14="http://schemas.microsoft.com/office/powerpoint/2010/main" val="7443608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pic>
        <p:nvPicPr>
          <p:cNvPr id="4" name="Picture 3"/>
          <p:cNvPicPr>
            <a:picLocks noChangeAspect="1"/>
          </p:cNvPicPr>
          <p:nvPr/>
        </p:nvPicPr>
        <p:blipFill>
          <a:blip r:embed="rId2"/>
          <a:stretch>
            <a:fillRect/>
          </a:stretch>
        </p:blipFill>
        <p:spPr>
          <a:xfrm>
            <a:off x="1066800" y="76200"/>
            <a:ext cx="6553200" cy="1143000"/>
          </a:xfrm>
          <a:prstGeom prst="rect">
            <a:avLst/>
          </a:prstGeom>
        </p:spPr>
      </p:pic>
      <p:pic>
        <p:nvPicPr>
          <p:cNvPr id="5" name="Picture 4"/>
          <p:cNvPicPr>
            <a:picLocks noChangeAspect="1"/>
          </p:cNvPicPr>
          <p:nvPr/>
        </p:nvPicPr>
        <p:blipFill>
          <a:blip r:embed="rId3"/>
          <a:stretch>
            <a:fillRect/>
          </a:stretch>
        </p:blipFill>
        <p:spPr>
          <a:xfrm>
            <a:off x="1066800" y="1219200"/>
            <a:ext cx="6781800" cy="5638800"/>
          </a:xfrm>
          <a:prstGeom prst="rect">
            <a:avLst/>
          </a:prstGeom>
        </p:spPr>
      </p:pic>
    </p:spTree>
    <p:extLst>
      <p:ext uri="{BB962C8B-B14F-4D97-AF65-F5344CB8AC3E}">
        <p14:creationId xmlns:p14="http://schemas.microsoft.com/office/powerpoint/2010/main" val="37043270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r>
              <a:rPr lang="en-US" altLang="en-US"/>
              <a:t>17.</a:t>
            </a:r>
            <a:fld id="{D2B5E126-EC70-48F1-821C-FE0CF11D5BB0}" type="slidenum">
              <a:rPr lang="en-US" altLang="en-US"/>
              <a:pPr/>
              <a:t>26</a:t>
            </a:fld>
            <a:endParaRPr lang="en-US" altLang="en-US"/>
          </a:p>
        </p:txBody>
      </p:sp>
      <p:sp>
        <p:nvSpPr>
          <p:cNvPr id="1022980" name="Rectangle 4"/>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22981" name="Rectangle 5"/>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22982" name="Rectangle 6"/>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22983" name="Rectangle 7"/>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22984" name="Rectangle 8"/>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22985" name="Rectangle 9"/>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22986" name="Rectangle 10"/>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22987" name="Text Box 11"/>
          <p:cNvSpPr txBox="1">
            <a:spLocks noChangeArrowheads="1"/>
          </p:cNvSpPr>
          <p:nvPr/>
        </p:nvSpPr>
        <p:spPr bwMode="auto">
          <a:xfrm>
            <a:off x="1143000" y="0"/>
            <a:ext cx="28844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17.1.1  Services </a:t>
            </a:r>
          </a:p>
        </p:txBody>
      </p:sp>
      <p:sp>
        <p:nvSpPr>
          <p:cNvPr id="1022989" name="Text Box 13"/>
          <p:cNvSpPr txBox="1">
            <a:spLocks noChangeArrowheads="1"/>
          </p:cNvSpPr>
          <p:nvPr/>
        </p:nvSpPr>
        <p:spPr bwMode="auto">
          <a:xfrm>
            <a:off x="457200" y="1257300"/>
            <a:ext cx="2168525" cy="495300"/>
          </a:xfrm>
          <a:prstGeom prst="rect">
            <a:avLst/>
          </a:prstGeom>
          <a:noFill/>
          <a:ln w="381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Fragmentation</a:t>
            </a:r>
          </a:p>
        </p:txBody>
      </p:sp>
      <p:sp>
        <p:nvSpPr>
          <p:cNvPr id="1022991" name="Text Box 15"/>
          <p:cNvSpPr txBox="1">
            <a:spLocks noChangeArrowheads="1"/>
          </p:cNvSpPr>
          <p:nvPr/>
        </p:nvSpPr>
        <p:spPr bwMode="auto">
          <a:xfrm>
            <a:off x="457200" y="2200275"/>
            <a:ext cx="1933575" cy="495300"/>
          </a:xfrm>
          <a:prstGeom prst="rect">
            <a:avLst/>
          </a:prstGeom>
          <a:noFill/>
          <a:ln w="381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Compression</a:t>
            </a:r>
          </a:p>
        </p:txBody>
      </p:sp>
      <p:sp>
        <p:nvSpPr>
          <p:cNvPr id="1022993" name="Text Box 17"/>
          <p:cNvSpPr txBox="1">
            <a:spLocks noChangeArrowheads="1"/>
          </p:cNvSpPr>
          <p:nvPr/>
        </p:nvSpPr>
        <p:spPr bwMode="auto">
          <a:xfrm>
            <a:off x="457200" y="3143250"/>
            <a:ext cx="2549525" cy="495300"/>
          </a:xfrm>
          <a:prstGeom prst="rect">
            <a:avLst/>
          </a:prstGeom>
          <a:noFill/>
          <a:ln w="381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Message Integrity</a:t>
            </a:r>
          </a:p>
        </p:txBody>
      </p:sp>
      <p:sp>
        <p:nvSpPr>
          <p:cNvPr id="1022994" name="Text Box 18"/>
          <p:cNvSpPr txBox="1">
            <a:spLocks noChangeArrowheads="1"/>
          </p:cNvSpPr>
          <p:nvPr/>
        </p:nvSpPr>
        <p:spPr bwMode="auto">
          <a:xfrm>
            <a:off x="457200" y="4086225"/>
            <a:ext cx="2185988" cy="495300"/>
          </a:xfrm>
          <a:prstGeom prst="rect">
            <a:avLst/>
          </a:prstGeom>
          <a:noFill/>
          <a:ln w="381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Confidentiality</a:t>
            </a:r>
          </a:p>
        </p:txBody>
      </p:sp>
      <p:sp>
        <p:nvSpPr>
          <p:cNvPr id="1022995" name="Text Box 19"/>
          <p:cNvSpPr txBox="1">
            <a:spLocks noChangeArrowheads="1"/>
          </p:cNvSpPr>
          <p:nvPr/>
        </p:nvSpPr>
        <p:spPr bwMode="auto">
          <a:xfrm>
            <a:off x="457200" y="5029200"/>
            <a:ext cx="1355725" cy="495300"/>
          </a:xfrm>
          <a:prstGeom prst="rect">
            <a:avLst/>
          </a:prstGeom>
          <a:noFill/>
          <a:ln w="381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Framing</a:t>
            </a:r>
          </a:p>
        </p:txBody>
      </p:sp>
    </p:spTree>
    <p:extLst>
      <p:ext uri="{BB962C8B-B14F-4D97-AF65-F5344CB8AC3E}">
        <p14:creationId xmlns:p14="http://schemas.microsoft.com/office/powerpoint/2010/main" val="1892492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pic>
        <p:nvPicPr>
          <p:cNvPr id="3" name="Picture 2"/>
          <p:cNvPicPr>
            <a:picLocks noChangeAspect="1"/>
          </p:cNvPicPr>
          <p:nvPr/>
        </p:nvPicPr>
        <p:blipFill>
          <a:blip r:embed="rId2"/>
          <a:stretch>
            <a:fillRect/>
          </a:stretch>
        </p:blipFill>
        <p:spPr>
          <a:xfrm>
            <a:off x="35668" y="0"/>
            <a:ext cx="9058072" cy="6781800"/>
          </a:xfrm>
          <a:prstGeom prst="rect">
            <a:avLst/>
          </a:prstGeom>
        </p:spPr>
      </p:pic>
    </p:spTree>
    <p:extLst>
      <p:ext uri="{BB962C8B-B14F-4D97-AF65-F5344CB8AC3E}">
        <p14:creationId xmlns:p14="http://schemas.microsoft.com/office/powerpoint/2010/main" val="32671251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865" y="381000"/>
            <a:ext cx="7627776" cy="857250"/>
          </a:xfrm>
        </p:spPr>
        <p:txBody>
          <a:bodyPr>
            <a:noAutofit/>
          </a:bodyPr>
          <a:lstStyle/>
          <a:p>
            <a:pPr algn="l"/>
            <a:r>
              <a:rPr lang="en-US" sz="3200" dirty="0">
                <a:solidFill>
                  <a:schemeClr val="tx1"/>
                </a:solidFill>
                <a:latin typeface="Times New Roman" panose="02020603050405020304" pitchFamily="18" charset="0"/>
                <a:cs typeface="Times New Roman" panose="02020603050405020304" pitchFamily="18" charset="0"/>
              </a:rPr>
              <a:t>Sending Data with the </a:t>
            </a:r>
            <a:r>
              <a:rPr lang="en-US" sz="3200" dirty="0" smtClean="0">
                <a:solidFill>
                  <a:schemeClr val="tx1"/>
                </a:solidFill>
                <a:latin typeface="Times New Roman" panose="02020603050405020304" pitchFamily="18" charset="0"/>
                <a:cs typeface="Times New Roman" panose="02020603050405020304" pitchFamily="18" charset="0"/>
              </a:rPr>
              <a:t>TLS/SSL </a:t>
            </a:r>
            <a:r>
              <a:rPr lang="en-US" sz="3200" dirty="0">
                <a:solidFill>
                  <a:schemeClr val="tx1"/>
                </a:solidFill>
                <a:latin typeface="Times New Roman" panose="02020603050405020304" pitchFamily="18" charset="0"/>
                <a:cs typeface="Times New Roman" panose="02020603050405020304" pitchFamily="18" charset="0"/>
              </a:rPr>
              <a:t>Record Protocol</a:t>
            </a:r>
            <a:endParaRPr lang="en-US" sz="3200" i="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1865" y="2014246"/>
            <a:ext cx="2624236" cy="3715171"/>
          </a:xfrm>
        </p:spPr>
        <p:txBody>
          <a:bodyPr>
            <a:normAutofit/>
          </a:bodyPr>
          <a:lstStyle/>
          <a:p>
            <a:pPr marL="0" indent="0">
              <a:buNone/>
            </a:pPr>
            <a:endParaRPr lang="en-US" sz="1650" i="1" dirty="0"/>
          </a:p>
          <a:p>
            <a:pPr marL="0" indent="0">
              <a:buNone/>
            </a:pPr>
            <a:endParaRPr lang="en-US" sz="1650" i="1" dirty="0"/>
          </a:p>
          <a:p>
            <a:pPr marL="0" indent="0">
              <a:buNone/>
            </a:pPr>
            <a:endParaRPr lang="en-US" sz="1500" i="1" dirty="0"/>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996" y="2014246"/>
            <a:ext cx="6563223" cy="3694339"/>
          </a:xfrm>
          <a:prstGeom prst="rect">
            <a:avLst/>
          </a:prstGeom>
        </p:spPr>
      </p:pic>
    </p:spTree>
    <p:extLst>
      <p:ext uri="{BB962C8B-B14F-4D97-AF65-F5344CB8AC3E}">
        <p14:creationId xmlns:p14="http://schemas.microsoft.com/office/powerpoint/2010/main" val="1976726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09D114A5-19AE-47EE-A2E7-9BDBE09FD999}" type="slidenum">
              <a:rPr lang="en-US" altLang="en-US"/>
              <a:pPr/>
              <a:t>29</a:t>
            </a:fld>
            <a:endParaRPr lang="en-US" altLang="en-US"/>
          </a:p>
        </p:txBody>
      </p:sp>
      <p:sp>
        <p:nvSpPr>
          <p:cNvPr id="1094658"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9465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94660"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9466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9466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94663"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9466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94665" name="Text Box 9"/>
          <p:cNvSpPr txBox="1">
            <a:spLocks noChangeArrowheads="1"/>
          </p:cNvSpPr>
          <p:nvPr/>
        </p:nvSpPr>
        <p:spPr bwMode="auto">
          <a:xfrm>
            <a:off x="1143000" y="0"/>
            <a:ext cx="41259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17.2.4  Record Protocol</a:t>
            </a:r>
          </a:p>
        </p:txBody>
      </p:sp>
      <p:sp>
        <p:nvSpPr>
          <p:cNvPr id="1094667" name="Text Box 11"/>
          <p:cNvSpPr txBox="1">
            <a:spLocks noChangeArrowheads="1"/>
          </p:cNvSpPr>
          <p:nvPr/>
        </p:nvSpPr>
        <p:spPr bwMode="auto">
          <a:xfrm>
            <a:off x="1744663" y="914400"/>
            <a:ext cx="6126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17.21  </a:t>
            </a:r>
            <a:r>
              <a:rPr lang="en-US" altLang="en-US" sz="2000" i="1">
                <a:latin typeface="Times New Roman" panose="02020603050405020304" pitchFamily="18" charset="0"/>
              </a:rPr>
              <a:t>Processing done by the Record Protocol</a:t>
            </a:r>
          </a:p>
        </p:txBody>
      </p:sp>
      <p:pic>
        <p:nvPicPr>
          <p:cNvPr id="109466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888" y="1704975"/>
            <a:ext cx="7605712" cy="484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24119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228600" y="304800"/>
            <a:ext cx="7772400" cy="731838"/>
          </a:xfrm>
        </p:spPr>
        <p:txBody>
          <a:bodyPr>
            <a:normAutofit fontScale="90000"/>
          </a:bodyPr>
          <a:lstStyle/>
          <a:p>
            <a:r>
              <a:rPr lang="en-US" dirty="0" smtClean="0">
                <a:solidFill>
                  <a:schemeClr val="tx1"/>
                </a:solidFill>
                <a:latin typeface="Times New Roman" pitchFamily="18" charset="0"/>
                <a:cs typeface="Times New Roman" pitchFamily="18" charset="0"/>
              </a:rPr>
              <a:t>Threat Model:   Network Attacker</a:t>
            </a:r>
          </a:p>
        </p:txBody>
      </p:sp>
      <p:sp>
        <p:nvSpPr>
          <p:cNvPr id="20483" name="Content Placeholder 2"/>
          <p:cNvSpPr>
            <a:spLocks noGrp="1"/>
          </p:cNvSpPr>
          <p:nvPr>
            <p:ph idx="1"/>
          </p:nvPr>
        </p:nvSpPr>
        <p:spPr>
          <a:xfrm>
            <a:off x="304800" y="1219200"/>
            <a:ext cx="8229600" cy="4724400"/>
          </a:xfrm>
        </p:spPr>
        <p:txBody>
          <a:bodyPr/>
          <a:lstStyle/>
          <a:p>
            <a:r>
              <a:rPr lang="en-US" dirty="0" smtClean="0">
                <a:latin typeface="Times New Roman" pitchFamily="18" charset="0"/>
                <a:cs typeface="Times New Roman" pitchFamily="18" charset="0"/>
              </a:rPr>
              <a:t>Network Attacker:</a:t>
            </a:r>
          </a:p>
          <a:p>
            <a:pPr lvl="1"/>
            <a:r>
              <a:rPr lang="en-US" dirty="0" smtClean="0">
                <a:latin typeface="Times New Roman" pitchFamily="18" charset="0"/>
                <a:cs typeface="Times New Roman" pitchFamily="18" charset="0"/>
              </a:rPr>
              <a:t>Controls network infrastructure:     </a:t>
            </a:r>
            <a:r>
              <a:rPr lang="en-US" sz="1800" dirty="0" smtClean="0">
                <a:latin typeface="Times New Roman" pitchFamily="18" charset="0"/>
                <a:cs typeface="Times New Roman" pitchFamily="18" charset="0"/>
              </a:rPr>
              <a:t>Routers,   DNS</a:t>
            </a:r>
            <a:endParaRPr lang="en-US" dirty="0" smtClean="0">
              <a:latin typeface="Times New Roman" pitchFamily="18" charset="0"/>
              <a:cs typeface="Times New Roman" pitchFamily="18" charset="0"/>
            </a:endParaRPr>
          </a:p>
          <a:p>
            <a:pPr lvl="2"/>
            <a:r>
              <a:rPr lang="en-US" sz="2000" dirty="0" smtClean="0">
                <a:latin typeface="Times New Roman" pitchFamily="18" charset="0"/>
                <a:cs typeface="Times New Roman" pitchFamily="18" charset="0"/>
              </a:rPr>
              <a:t>Passive attacker</a:t>
            </a:r>
            <a:r>
              <a:rPr lang="en-US" sz="2000" b="0" dirty="0" smtClean="0">
                <a:latin typeface="Times New Roman" pitchFamily="18" charset="0"/>
                <a:cs typeface="Times New Roman" pitchFamily="18" charset="0"/>
              </a:rPr>
              <a:t>:    only eavesdrops on net traffic</a:t>
            </a:r>
          </a:p>
          <a:p>
            <a:pPr lvl="2"/>
            <a:r>
              <a:rPr lang="en-US" dirty="0" smtClean="0">
                <a:latin typeface="Times New Roman" pitchFamily="18" charset="0"/>
                <a:cs typeface="Times New Roman" pitchFamily="18" charset="0"/>
              </a:rPr>
              <a:t>Active attacker</a:t>
            </a:r>
            <a:r>
              <a:rPr lang="en-US" b="0" dirty="0" smtClean="0">
                <a:latin typeface="Times New Roman" pitchFamily="18" charset="0"/>
                <a:cs typeface="Times New Roman" pitchFamily="18" charset="0"/>
              </a:rPr>
              <a:t>:   eavesdrops, injects, blocks, and modifies packets</a:t>
            </a:r>
          </a:p>
          <a:p>
            <a:pPr lvl="1"/>
            <a:endParaRPr lang="en-US" dirty="0" smtClean="0">
              <a:latin typeface="Times New Roman" pitchFamily="18" charset="0"/>
              <a:cs typeface="Times New Roman" pitchFamily="18" charset="0"/>
            </a:endParaRPr>
          </a:p>
          <a:p>
            <a:pPr>
              <a:spcBef>
                <a:spcPts val="1200"/>
              </a:spcBef>
            </a:pPr>
            <a:r>
              <a:rPr lang="en-US" dirty="0" smtClean="0">
                <a:latin typeface="Times New Roman" pitchFamily="18" charset="0"/>
                <a:cs typeface="Times New Roman" pitchFamily="18" charset="0"/>
              </a:rPr>
              <a:t>Examples:</a:t>
            </a:r>
          </a:p>
          <a:p>
            <a:pPr lvl="1">
              <a:spcBef>
                <a:spcPts val="1200"/>
              </a:spcBef>
            </a:pPr>
            <a:r>
              <a:rPr lang="en-US" dirty="0" smtClean="0">
                <a:latin typeface="Times New Roman" pitchFamily="18" charset="0"/>
                <a:cs typeface="Times New Roman" pitchFamily="18" charset="0"/>
              </a:rPr>
              <a:t>Wireless network at Internet Café</a:t>
            </a:r>
          </a:p>
          <a:p>
            <a:pPr lvl="1">
              <a:spcBef>
                <a:spcPts val="1200"/>
              </a:spcBef>
            </a:pPr>
            <a:r>
              <a:rPr lang="en-US" dirty="0" smtClean="0">
                <a:latin typeface="Times New Roman" pitchFamily="18" charset="0"/>
                <a:cs typeface="Times New Roman" pitchFamily="18" charset="0"/>
              </a:rPr>
              <a:t>Internet access at hotels   </a:t>
            </a:r>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untrusted</a:t>
            </a:r>
            <a:r>
              <a:rPr lang="en-US" sz="2000" dirty="0" smtClean="0">
                <a:latin typeface="Times New Roman" pitchFamily="18" charset="0"/>
                <a:cs typeface="Times New Roman" pitchFamily="18" charset="0"/>
              </a:rPr>
              <a:t> ISP)</a:t>
            </a:r>
            <a:endParaRPr lang="en-US" dirty="0" smtClean="0">
              <a:latin typeface="Times New Roman" pitchFamily="18" charset="0"/>
              <a:cs typeface="Times New Roman" pitchFamily="18" charset="0"/>
            </a:endParaRPr>
          </a:p>
        </p:txBody>
      </p:sp>
      <p:pic>
        <p:nvPicPr>
          <p:cNvPr id="20486" name="Picture 16" descr="evil-router"/>
          <p:cNvPicPr>
            <a:picLocks noChangeAspect="1" noChangeArrowheads="1"/>
          </p:cNvPicPr>
          <p:nvPr/>
        </p:nvPicPr>
        <p:blipFill>
          <a:blip r:embed="rId2" cstate="print"/>
          <a:srcRect/>
          <a:stretch>
            <a:fillRect/>
          </a:stretch>
        </p:blipFill>
        <p:spPr bwMode="auto">
          <a:xfrm>
            <a:off x="7391400" y="4419600"/>
            <a:ext cx="1263650" cy="920750"/>
          </a:xfrm>
          <a:prstGeom prst="rect">
            <a:avLst/>
          </a:prstGeom>
          <a:noFill/>
          <a:ln w="9525">
            <a:noFill/>
            <a:miter lim="800000"/>
            <a:headEnd/>
            <a:tailEnd/>
          </a:ln>
        </p:spPr>
      </p:pic>
      <p:sp>
        <p:nvSpPr>
          <p:cNvPr id="5" name="Footer Placeholder 4"/>
          <p:cNvSpPr>
            <a:spLocks noGrp="1"/>
          </p:cNvSpPr>
          <p:nvPr>
            <p:ph type="ftr" sz="quarter" idx="11"/>
          </p:nvPr>
        </p:nvSpPr>
        <p:spPr/>
        <p:txBody>
          <a:bodyPr/>
          <a:lstStyle/>
          <a:p>
            <a:r>
              <a:rPr lang="en-US" smtClean="0"/>
              <a:t>FAST-NUCES</a:t>
            </a:r>
            <a:endParaRPr lang="en-US"/>
          </a:p>
        </p:txBody>
      </p:sp>
      <p:pic>
        <p:nvPicPr>
          <p:cNvPr id="6" name="Picture 5"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6016619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pic>
        <p:nvPicPr>
          <p:cNvPr id="3" name="Picture 2"/>
          <p:cNvPicPr>
            <a:picLocks noChangeAspect="1"/>
          </p:cNvPicPr>
          <p:nvPr/>
        </p:nvPicPr>
        <p:blipFill>
          <a:blip r:embed="rId2"/>
          <a:stretch>
            <a:fillRect/>
          </a:stretch>
        </p:blipFill>
        <p:spPr>
          <a:xfrm>
            <a:off x="27562" y="27562"/>
            <a:ext cx="9040238" cy="6754238"/>
          </a:xfrm>
          <a:prstGeom prst="rect">
            <a:avLst/>
          </a:prstGeom>
        </p:spPr>
      </p:pic>
    </p:spTree>
    <p:extLst>
      <p:ext uri="{BB962C8B-B14F-4D97-AF65-F5344CB8AC3E}">
        <p14:creationId xmlns:p14="http://schemas.microsoft.com/office/powerpoint/2010/main" val="30117802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9A4AB88E-9B34-4511-B733-EEC0B40BEAA4}" type="slidenum">
              <a:rPr lang="en-US" altLang="en-US"/>
              <a:pPr/>
              <a:t>31</a:t>
            </a:fld>
            <a:endParaRPr lang="en-US" altLang="en-US"/>
          </a:p>
        </p:txBody>
      </p:sp>
      <p:sp>
        <p:nvSpPr>
          <p:cNvPr id="1076226"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7622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76228"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7622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7623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76231"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7623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76233" name="Text Box 9"/>
          <p:cNvSpPr txBox="1">
            <a:spLocks noChangeArrowheads="1"/>
          </p:cNvSpPr>
          <p:nvPr/>
        </p:nvSpPr>
        <p:spPr bwMode="auto">
          <a:xfrm>
            <a:off x="1143000" y="0"/>
            <a:ext cx="48466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17.2.1  Handshake Protocol</a:t>
            </a:r>
          </a:p>
        </p:txBody>
      </p:sp>
      <p:sp>
        <p:nvSpPr>
          <p:cNvPr id="1076242" name="Text Box 18"/>
          <p:cNvSpPr txBox="1">
            <a:spLocks noChangeArrowheads="1"/>
          </p:cNvSpPr>
          <p:nvPr/>
        </p:nvSpPr>
        <p:spPr bwMode="auto">
          <a:xfrm>
            <a:off x="2632075" y="914400"/>
            <a:ext cx="4110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17.13  </a:t>
            </a:r>
            <a:r>
              <a:rPr lang="en-US" altLang="en-US" sz="2000" i="1">
                <a:latin typeface="Times New Roman" panose="02020603050405020304" pitchFamily="18" charset="0"/>
              </a:rPr>
              <a:t>Handshake Protocol</a:t>
            </a:r>
          </a:p>
        </p:txBody>
      </p:sp>
      <p:pic>
        <p:nvPicPr>
          <p:cNvPr id="1076243"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60525"/>
            <a:ext cx="7239000" cy="390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98826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pic>
        <p:nvPicPr>
          <p:cNvPr id="3" name="Picture 2"/>
          <p:cNvPicPr>
            <a:picLocks noChangeAspect="1"/>
          </p:cNvPicPr>
          <p:nvPr/>
        </p:nvPicPr>
        <p:blipFill>
          <a:blip r:embed="rId2"/>
          <a:stretch>
            <a:fillRect/>
          </a:stretch>
        </p:blipFill>
        <p:spPr>
          <a:xfrm>
            <a:off x="228600" y="131323"/>
            <a:ext cx="8610600" cy="6705600"/>
          </a:xfrm>
          <a:prstGeom prst="rect">
            <a:avLst/>
          </a:prstGeom>
        </p:spPr>
      </p:pic>
    </p:spTree>
    <p:extLst>
      <p:ext uri="{BB962C8B-B14F-4D97-AF65-F5344CB8AC3E}">
        <p14:creationId xmlns:p14="http://schemas.microsoft.com/office/powerpoint/2010/main" val="1691714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pic>
        <p:nvPicPr>
          <p:cNvPr id="3" name="Picture 2"/>
          <p:cNvPicPr>
            <a:picLocks noChangeAspect="1"/>
          </p:cNvPicPr>
          <p:nvPr/>
        </p:nvPicPr>
        <p:blipFill>
          <a:blip r:embed="rId2"/>
          <a:stretch>
            <a:fillRect/>
          </a:stretch>
        </p:blipFill>
        <p:spPr>
          <a:xfrm>
            <a:off x="32426" y="0"/>
            <a:ext cx="9035374" cy="6781800"/>
          </a:xfrm>
          <a:prstGeom prst="rect">
            <a:avLst/>
          </a:prstGeom>
        </p:spPr>
      </p:pic>
    </p:spTree>
    <p:extLst>
      <p:ext uri="{BB962C8B-B14F-4D97-AF65-F5344CB8AC3E}">
        <p14:creationId xmlns:p14="http://schemas.microsoft.com/office/powerpoint/2010/main" val="4686213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6172200" cy="857250"/>
          </a:xfrm>
        </p:spPr>
        <p:txBody>
          <a:bodyPr>
            <a:normAutofit/>
          </a:bodyPr>
          <a:lstStyle/>
          <a:p>
            <a:pPr algn="l"/>
            <a:r>
              <a:rPr lang="en-US" sz="3200" smtClean="0">
                <a:solidFill>
                  <a:schemeClr val="tx1"/>
                </a:solidFill>
                <a:latin typeface="Times New Roman" panose="02020603050405020304" pitchFamily="18" charset="0"/>
                <a:cs typeface="Times New Roman" panose="02020603050405020304" pitchFamily="18" charset="0"/>
              </a:rPr>
              <a:t>TLS/SSL </a:t>
            </a:r>
            <a:r>
              <a:rPr lang="en-US" sz="3200" dirty="0">
                <a:solidFill>
                  <a:schemeClr val="tx1"/>
                </a:solidFill>
                <a:latin typeface="Times New Roman" panose="02020603050405020304" pitchFamily="18" charset="0"/>
                <a:cs typeface="Times New Roman" panose="02020603050405020304" pitchFamily="18" charset="0"/>
              </a:rPr>
              <a:t>Handshake Protocol</a:t>
            </a:r>
          </a:p>
        </p:txBody>
      </p:sp>
      <p:pic>
        <p:nvPicPr>
          <p:cNvPr id="4" name="Picture 3">
            <a:extLst>
              <a:ext uri="{FF2B5EF4-FFF2-40B4-BE49-F238E27FC236}">
                <a16:creationId xmlns:a16="http://schemas.microsoft.com/office/drawing/2014/main" id="{188C5ACF-6A3B-4BA2-B893-F9CFE2D9DB5F}"/>
              </a:ext>
            </a:extLst>
          </p:cNvPr>
          <p:cNvPicPr>
            <a:picLocks noChangeAspect="1"/>
          </p:cNvPicPr>
          <p:nvPr/>
        </p:nvPicPr>
        <p:blipFill rotWithShape="1">
          <a:blip r:embed="rId3"/>
          <a:srcRect l="13333" t="30001" r="22500" b="7333"/>
          <a:stretch/>
        </p:blipFill>
        <p:spPr>
          <a:xfrm>
            <a:off x="1648750" y="2196192"/>
            <a:ext cx="5311303" cy="3241964"/>
          </a:xfrm>
          <a:prstGeom prst="rect">
            <a:avLst/>
          </a:prstGeom>
          <a:ln>
            <a:solidFill>
              <a:schemeClr val="tx1"/>
            </a:solidFill>
          </a:ln>
        </p:spPr>
      </p:pic>
    </p:spTree>
    <p:extLst>
      <p:ext uri="{BB962C8B-B14F-4D97-AF65-F5344CB8AC3E}">
        <p14:creationId xmlns:p14="http://schemas.microsoft.com/office/powerpoint/2010/main" val="42351660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BFD81688-382C-4664-8537-F9EDF57EC755}" type="slidenum">
              <a:rPr lang="en-US" altLang="en-US"/>
              <a:pPr/>
              <a:t>35</a:t>
            </a:fld>
            <a:endParaRPr lang="en-US" altLang="en-US"/>
          </a:p>
        </p:txBody>
      </p:sp>
      <p:sp>
        <p:nvSpPr>
          <p:cNvPr id="875524" name="Text Box 4"/>
          <p:cNvSpPr txBox="1">
            <a:spLocks noChangeArrowheads="1"/>
          </p:cNvSpPr>
          <p:nvPr/>
        </p:nvSpPr>
        <p:spPr bwMode="auto">
          <a:xfrm>
            <a:off x="1800225" y="1066800"/>
            <a:ext cx="5245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17.14  </a:t>
            </a:r>
            <a:r>
              <a:rPr lang="en-US" altLang="en-US" sz="2000" i="1">
                <a:latin typeface="Times New Roman" panose="02020603050405020304" pitchFamily="18" charset="0"/>
              </a:rPr>
              <a:t>Phase I of Handshake Protocol</a:t>
            </a:r>
          </a:p>
        </p:txBody>
      </p:sp>
      <p:pic>
        <p:nvPicPr>
          <p:cNvPr id="8755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60538"/>
            <a:ext cx="7321550" cy="441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5528" name="Rectangle 8"/>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5529" name="Rectangle 9"/>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5530" name="Rectangle 10"/>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5531" name="Rectangle 11"/>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5532" name="Rectangle 12"/>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5533" name="Rectangle 13"/>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5534" name="Rectangle 14"/>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5535" name="Text Box 15"/>
          <p:cNvSpPr txBox="1">
            <a:spLocks noChangeArrowheads="1"/>
          </p:cNvSpPr>
          <p:nvPr/>
        </p:nvSpPr>
        <p:spPr bwMode="auto">
          <a:xfrm>
            <a:off x="1143000" y="0"/>
            <a:ext cx="3163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17.2.1  </a:t>
            </a:r>
            <a:r>
              <a:rPr lang="en-US" altLang="en-US" i="1">
                <a:latin typeface="Times New Roman" panose="02020603050405020304" pitchFamily="18" charset="0"/>
              </a:rPr>
              <a:t>Continued</a:t>
            </a:r>
          </a:p>
        </p:txBody>
      </p:sp>
    </p:spTree>
    <p:extLst>
      <p:ext uri="{BB962C8B-B14F-4D97-AF65-F5344CB8AC3E}">
        <p14:creationId xmlns:p14="http://schemas.microsoft.com/office/powerpoint/2010/main" val="31521054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r>
              <a:rPr lang="en-US" altLang="en-US"/>
              <a:t>17.</a:t>
            </a:r>
            <a:fld id="{3E8F6A3B-8A47-4281-B81B-6106BA902984}" type="slidenum">
              <a:rPr lang="en-US" altLang="en-US"/>
              <a:pPr/>
              <a:t>36</a:t>
            </a:fld>
            <a:endParaRPr lang="en-US" altLang="en-US"/>
          </a:p>
        </p:txBody>
      </p:sp>
      <p:sp>
        <p:nvSpPr>
          <p:cNvPr id="1080322"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032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0324"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032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032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0327"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032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0329" name="Text Box 9"/>
          <p:cNvSpPr txBox="1">
            <a:spLocks noChangeArrowheads="1"/>
          </p:cNvSpPr>
          <p:nvPr/>
        </p:nvSpPr>
        <p:spPr bwMode="auto">
          <a:xfrm>
            <a:off x="1143000" y="0"/>
            <a:ext cx="3163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17.2.1  </a:t>
            </a:r>
            <a:r>
              <a:rPr lang="en-US" altLang="en-US" i="1">
                <a:latin typeface="Times New Roman" panose="02020603050405020304" pitchFamily="18" charset="0"/>
              </a:rPr>
              <a:t>Continued</a:t>
            </a:r>
          </a:p>
        </p:txBody>
      </p:sp>
      <p:sp>
        <p:nvSpPr>
          <p:cNvPr id="1080331" name="Line 11"/>
          <p:cNvSpPr>
            <a:spLocks noChangeShapeType="1"/>
          </p:cNvSpPr>
          <p:nvPr/>
        </p:nvSpPr>
        <p:spPr bwMode="auto">
          <a:xfrm>
            <a:off x="457200" y="16764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80332" name="Line 12"/>
          <p:cNvSpPr>
            <a:spLocks noChangeShapeType="1"/>
          </p:cNvSpPr>
          <p:nvPr/>
        </p:nvSpPr>
        <p:spPr bwMode="auto">
          <a:xfrm>
            <a:off x="457200" y="647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80333" name="Rectangle 13"/>
          <p:cNvSpPr>
            <a:spLocks noChangeArrowheads="1"/>
          </p:cNvSpPr>
          <p:nvPr/>
        </p:nvSpPr>
        <p:spPr bwMode="auto">
          <a:xfrm>
            <a:off x="457200" y="1752600"/>
            <a:ext cx="8077200" cy="4670425"/>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35000"/>
              </a:spcAft>
            </a:pPr>
            <a:r>
              <a:rPr lang="en-US" altLang="en-US">
                <a:latin typeface="Times New Roman" panose="02020603050405020304" pitchFamily="18" charset="0"/>
              </a:rPr>
              <a:t>After Phase I, the client and server know the following:</a:t>
            </a:r>
          </a:p>
          <a:p>
            <a:pPr>
              <a:spcAft>
                <a:spcPct val="35000"/>
              </a:spcAft>
            </a:pPr>
            <a:r>
              <a:rPr lang="en-US" altLang="en-US">
                <a:latin typeface="Times New Roman" panose="02020603050405020304" pitchFamily="18" charset="0"/>
              </a:rPr>
              <a:t>❏ The version of SSL</a:t>
            </a:r>
          </a:p>
          <a:p>
            <a:pPr>
              <a:spcAft>
                <a:spcPct val="35000"/>
              </a:spcAft>
            </a:pPr>
            <a:r>
              <a:rPr lang="en-US" altLang="en-US">
                <a:latin typeface="Times New Roman" panose="02020603050405020304" pitchFamily="18" charset="0"/>
              </a:rPr>
              <a:t>❏ The algorithms for key exchange, message</a:t>
            </a:r>
            <a:br>
              <a:rPr lang="en-US" altLang="en-US">
                <a:latin typeface="Times New Roman" panose="02020603050405020304" pitchFamily="18" charset="0"/>
              </a:rPr>
            </a:br>
            <a:r>
              <a:rPr lang="en-US" altLang="en-US">
                <a:latin typeface="Times New Roman" panose="02020603050405020304" pitchFamily="18" charset="0"/>
              </a:rPr>
              <a:t>     authentication, and encryption</a:t>
            </a:r>
          </a:p>
          <a:p>
            <a:pPr>
              <a:spcAft>
                <a:spcPct val="35000"/>
              </a:spcAft>
            </a:pPr>
            <a:r>
              <a:rPr lang="en-US" altLang="en-US">
                <a:latin typeface="Times New Roman" panose="02020603050405020304" pitchFamily="18" charset="0"/>
              </a:rPr>
              <a:t>❏ The compression method</a:t>
            </a:r>
          </a:p>
          <a:p>
            <a:pPr>
              <a:spcAft>
                <a:spcPct val="35000"/>
              </a:spcAft>
            </a:pPr>
            <a:r>
              <a:rPr lang="en-US" altLang="en-US">
                <a:latin typeface="Times New Roman" panose="02020603050405020304" pitchFamily="18" charset="0"/>
              </a:rPr>
              <a:t>❏ The two random numbers for key</a:t>
            </a:r>
            <a:br>
              <a:rPr lang="en-US" altLang="en-US">
                <a:latin typeface="Times New Roman" panose="02020603050405020304" pitchFamily="18" charset="0"/>
              </a:rPr>
            </a:br>
            <a:r>
              <a:rPr lang="en-US" altLang="en-US">
                <a:latin typeface="Times New Roman" panose="02020603050405020304" pitchFamily="18" charset="0"/>
              </a:rPr>
              <a:t>     generation</a:t>
            </a:r>
          </a:p>
        </p:txBody>
      </p:sp>
      <p:grpSp>
        <p:nvGrpSpPr>
          <p:cNvPr id="1080334" name="Group 14"/>
          <p:cNvGrpSpPr>
            <a:grpSpLocks/>
          </p:cNvGrpSpPr>
          <p:nvPr/>
        </p:nvGrpSpPr>
        <p:grpSpPr bwMode="auto">
          <a:xfrm>
            <a:off x="457200" y="1066800"/>
            <a:ext cx="1143000" cy="566738"/>
            <a:chOff x="1200" y="1248"/>
            <a:chExt cx="720" cy="357"/>
          </a:xfrm>
        </p:grpSpPr>
        <p:pic>
          <p:nvPicPr>
            <p:cNvPr id="1080335"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80336" name="Text Box 16"/>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39009647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9330D5D3-B54A-4825-9BFF-3A64BDA9B1B6}" type="slidenum">
              <a:rPr lang="en-US" altLang="en-US"/>
              <a:pPr/>
              <a:t>37</a:t>
            </a:fld>
            <a:endParaRPr lang="en-US" altLang="en-US"/>
          </a:p>
        </p:txBody>
      </p:sp>
      <p:sp>
        <p:nvSpPr>
          <p:cNvPr id="876548" name="Text Box 4"/>
          <p:cNvSpPr txBox="1">
            <a:spLocks noChangeArrowheads="1"/>
          </p:cNvSpPr>
          <p:nvPr/>
        </p:nvSpPr>
        <p:spPr bwMode="auto">
          <a:xfrm>
            <a:off x="2092325" y="914400"/>
            <a:ext cx="5343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17.15  </a:t>
            </a:r>
            <a:r>
              <a:rPr lang="en-US" altLang="en-US" sz="2000" i="1">
                <a:latin typeface="Times New Roman" panose="02020603050405020304" pitchFamily="18" charset="0"/>
              </a:rPr>
              <a:t>Phase II of Handshake Protocol</a:t>
            </a:r>
          </a:p>
        </p:txBody>
      </p:sp>
      <p:pic>
        <p:nvPicPr>
          <p:cNvPr id="87655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075" y="1981200"/>
            <a:ext cx="7056438"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6552" name="Rectangle 8"/>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6553" name="Rectangle 9"/>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6554" name="Rectangle 10"/>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6555" name="Rectangle 11"/>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6556" name="Rectangle 12"/>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6557" name="Rectangle 13"/>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6558" name="Rectangle 14"/>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6560" name="Text Box 16"/>
          <p:cNvSpPr txBox="1">
            <a:spLocks noChangeArrowheads="1"/>
          </p:cNvSpPr>
          <p:nvPr/>
        </p:nvSpPr>
        <p:spPr bwMode="auto">
          <a:xfrm>
            <a:off x="1143000" y="0"/>
            <a:ext cx="3163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17.2.1  </a:t>
            </a:r>
            <a:r>
              <a:rPr lang="en-US" altLang="en-US" i="1">
                <a:latin typeface="Times New Roman" panose="02020603050405020304" pitchFamily="18" charset="0"/>
              </a:rPr>
              <a:t>Continued</a:t>
            </a:r>
          </a:p>
        </p:txBody>
      </p:sp>
    </p:spTree>
    <p:extLst>
      <p:ext uri="{BB962C8B-B14F-4D97-AF65-F5344CB8AC3E}">
        <p14:creationId xmlns:p14="http://schemas.microsoft.com/office/powerpoint/2010/main" val="28736158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r>
              <a:rPr lang="en-US" altLang="en-US"/>
              <a:t>17.</a:t>
            </a:r>
            <a:fld id="{5AFE0F59-E114-4AD8-9620-73E29E371585}" type="slidenum">
              <a:rPr lang="en-US" altLang="en-US"/>
              <a:pPr/>
              <a:t>38</a:t>
            </a:fld>
            <a:endParaRPr lang="en-US" altLang="en-US"/>
          </a:p>
        </p:txBody>
      </p:sp>
      <p:sp>
        <p:nvSpPr>
          <p:cNvPr id="1082370"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237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2372"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237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237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2375"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237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2377" name="Text Box 9"/>
          <p:cNvSpPr txBox="1">
            <a:spLocks noChangeArrowheads="1"/>
          </p:cNvSpPr>
          <p:nvPr/>
        </p:nvSpPr>
        <p:spPr bwMode="auto">
          <a:xfrm>
            <a:off x="1143000" y="0"/>
            <a:ext cx="3163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17.2.1  </a:t>
            </a:r>
            <a:r>
              <a:rPr lang="en-US" altLang="en-US" i="1">
                <a:latin typeface="Times New Roman" panose="02020603050405020304" pitchFamily="18" charset="0"/>
              </a:rPr>
              <a:t>Continued</a:t>
            </a:r>
          </a:p>
        </p:txBody>
      </p:sp>
      <p:sp>
        <p:nvSpPr>
          <p:cNvPr id="1082378" name="Line 10"/>
          <p:cNvSpPr>
            <a:spLocks noChangeShapeType="1"/>
          </p:cNvSpPr>
          <p:nvPr/>
        </p:nvSpPr>
        <p:spPr bwMode="auto">
          <a:xfrm>
            <a:off x="457200" y="28194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82379" name="Line 11"/>
          <p:cNvSpPr>
            <a:spLocks noChangeShapeType="1"/>
          </p:cNvSpPr>
          <p:nvPr/>
        </p:nvSpPr>
        <p:spPr bwMode="auto">
          <a:xfrm>
            <a:off x="457200" y="5334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82380" name="Rectangle 12"/>
          <p:cNvSpPr>
            <a:spLocks noChangeArrowheads="1"/>
          </p:cNvSpPr>
          <p:nvPr/>
        </p:nvSpPr>
        <p:spPr bwMode="auto">
          <a:xfrm>
            <a:off x="457200" y="2876550"/>
            <a:ext cx="8077200" cy="238125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35000"/>
              </a:spcAft>
            </a:pPr>
            <a:r>
              <a:rPr lang="en-US" altLang="en-US">
                <a:latin typeface="Times New Roman" panose="02020603050405020304" pitchFamily="18" charset="0"/>
              </a:rPr>
              <a:t>After Phase II,</a:t>
            </a:r>
          </a:p>
          <a:p>
            <a:pPr>
              <a:spcAft>
                <a:spcPct val="35000"/>
              </a:spcAft>
            </a:pPr>
            <a:r>
              <a:rPr lang="en-US" altLang="en-US">
                <a:latin typeface="Times New Roman" panose="02020603050405020304" pitchFamily="18" charset="0"/>
              </a:rPr>
              <a:t>❏  The server is authenticated to the client.</a:t>
            </a:r>
          </a:p>
          <a:p>
            <a:pPr>
              <a:spcAft>
                <a:spcPct val="35000"/>
              </a:spcAft>
            </a:pPr>
            <a:r>
              <a:rPr lang="en-US" altLang="en-US">
                <a:latin typeface="Times New Roman" panose="02020603050405020304" pitchFamily="18" charset="0"/>
              </a:rPr>
              <a:t>❏  The client knows the public key of the</a:t>
            </a:r>
            <a:br>
              <a:rPr lang="en-US" altLang="en-US">
                <a:latin typeface="Times New Roman" panose="02020603050405020304" pitchFamily="18" charset="0"/>
              </a:rPr>
            </a:br>
            <a:r>
              <a:rPr lang="en-US" altLang="en-US">
                <a:latin typeface="Times New Roman" panose="02020603050405020304" pitchFamily="18" charset="0"/>
              </a:rPr>
              <a:t>     server if required.</a:t>
            </a:r>
          </a:p>
        </p:txBody>
      </p:sp>
      <p:grpSp>
        <p:nvGrpSpPr>
          <p:cNvPr id="1082381" name="Group 13"/>
          <p:cNvGrpSpPr>
            <a:grpSpLocks/>
          </p:cNvGrpSpPr>
          <p:nvPr/>
        </p:nvGrpSpPr>
        <p:grpSpPr bwMode="auto">
          <a:xfrm>
            <a:off x="457200" y="2190750"/>
            <a:ext cx="1143000" cy="566738"/>
            <a:chOff x="1200" y="1248"/>
            <a:chExt cx="720" cy="357"/>
          </a:xfrm>
        </p:grpSpPr>
        <p:pic>
          <p:nvPicPr>
            <p:cNvPr id="1082382"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82383" name="Text Box 15"/>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33269374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4AAAA8CF-FDF2-480E-A836-B75F07166A4F}" type="slidenum">
              <a:rPr lang="en-US" altLang="en-US"/>
              <a:pPr/>
              <a:t>39</a:t>
            </a:fld>
            <a:endParaRPr lang="en-US" altLang="en-US"/>
          </a:p>
        </p:txBody>
      </p:sp>
      <p:sp>
        <p:nvSpPr>
          <p:cNvPr id="877572" name="Text Box 4"/>
          <p:cNvSpPr txBox="1">
            <a:spLocks noChangeArrowheads="1"/>
          </p:cNvSpPr>
          <p:nvPr/>
        </p:nvSpPr>
        <p:spPr bwMode="auto">
          <a:xfrm>
            <a:off x="2433638" y="914400"/>
            <a:ext cx="434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17.16  </a:t>
            </a:r>
            <a:r>
              <a:rPr lang="en-US" altLang="en-US" sz="2000" i="1">
                <a:latin typeface="Times New Roman" panose="02020603050405020304" pitchFamily="18" charset="0"/>
              </a:rPr>
              <a:t>Four cases in Phase II</a:t>
            </a:r>
          </a:p>
        </p:txBody>
      </p:sp>
      <p:pic>
        <p:nvPicPr>
          <p:cNvPr id="87757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52600"/>
            <a:ext cx="8601075" cy="483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7577" name="Rectangle 9"/>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7578" name="Rectangle 10"/>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7579" name="Rectangle 11"/>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7580" name="Rectangle 12"/>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7581" name="Rectangle 13"/>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7582" name="Rectangle 14"/>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7583" name="Rectangle 15"/>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7585" name="Text Box 17"/>
          <p:cNvSpPr txBox="1">
            <a:spLocks noChangeArrowheads="1"/>
          </p:cNvSpPr>
          <p:nvPr/>
        </p:nvSpPr>
        <p:spPr bwMode="auto">
          <a:xfrm>
            <a:off x="1143000" y="0"/>
            <a:ext cx="3163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17.2.1  </a:t>
            </a:r>
            <a:r>
              <a:rPr lang="en-US" altLang="en-US" i="1">
                <a:latin typeface="Times New Roman" panose="02020603050405020304" pitchFamily="18" charset="0"/>
              </a:rPr>
              <a:t>Continued</a:t>
            </a:r>
          </a:p>
        </p:txBody>
      </p:sp>
    </p:spTree>
    <p:extLst>
      <p:ext uri="{BB962C8B-B14F-4D97-AF65-F5344CB8AC3E}">
        <p14:creationId xmlns:p14="http://schemas.microsoft.com/office/powerpoint/2010/main" val="17111983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772400" cy="731838"/>
          </a:xfrm>
        </p:spPr>
        <p:txBody>
          <a:bodyPr>
            <a:normAutofit fontScale="90000"/>
          </a:bodyPr>
          <a:lstStyle/>
          <a:p>
            <a:r>
              <a:rPr lang="en-US" dirty="0" smtClean="0">
                <a:solidFill>
                  <a:schemeClr val="tx1"/>
                </a:solidFill>
                <a:latin typeface="Times New Roman" pitchFamily="18" charset="0"/>
                <a:cs typeface="Times New Roman" pitchFamily="18" charset="0"/>
              </a:rPr>
              <a:t>Certificates</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609600" y="1295400"/>
            <a:ext cx="7772400" cy="838200"/>
          </a:xfrm>
        </p:spPr>
        <p:txBody>
          <a:bodyPr/>
          <a:lstStyle/>
          <a:p>
            <a:r>
              <a:rPr lang="en-US" dirty="0" smtClean="0">
                <a:latin typeface="Times New Roman" pitchFamily="18" charset="0"/>
                <a:cs typeface="Times New Roman" pitchFamily="18" charset="0"/>
              </a:rPr>
              <a:t>How does Alice (browser)  obtain   </a:t>
            </a:r>
            <a:r>
              <a:rPr lang="en-US" dirty="0" err="1" smtClean="0">
                <a:latin typeface="Times New Roman" pitchFamily="18" charset="0"/>
                <a:cs typeface="Times New Roman" pitchFamily="18" charset="0"/>
              </a:rPr>
              <a:t>PK</a:t>
            </a:r>
            <a:r>
              <a:rPr lang="en-US" baseline="-25000" dirty="0" err="1" smtClean="0">
                <a:latin typeface="Times New Roman" pitchFamily="18" charset="0"/>
                <a:cs typeface="Times New Roman" pitchFamily="18" charset="0"/>
              </a:rPr>
              <a:t>Bob</a:t>
            </a:r>
            <a:r>
              <a:rPr lang="en-US" baseline="-25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a:t>
            </a: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p:txBody>
      </p:sp>
      <p:sp>
        <p:nvSpPr>
          <p:cNvPr id="5" name="Rectangle 4"/>
          <p:cNvSpPr/>
          <p:nvPr/>
        </p:nvSpPr>
        <p:spPr bwMode="auto">
          <a:xfrm>
            <a:off x="7086600" y="2295525"/>
            <a:ext cx="1066800" cy="2514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6" name="Rectangle 5"/>
          <p:cNvSpPr/>
          <p:nvPr/>
        </p:nvSpPr>
        <p:spPr bwMode="auto">
          <a:xfrm>
            <a:off x="76200" y="2295525"/>
            <a:ext cx="990600" cy="2514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7" name="TextBox 6"/>
          <p:cNvSpPr txBox="1"/>
          <p:nvPr/>
        </p:nvSpPr>
        <p:spPr>
          <a:xfrm>
            <a:off x="7315200" y="1971615"/>
            <a:ext cx="542136" cy="400110"/>
          </a:xfrm>
          <a:prstGeom prst="rect">
            <a:avLst/>
          </a:prstGeom>
          <a:noFill/>
        </p:spPr>
        <p:txBody>
          <a:bodyPr wrap="none" rtlCol="0">
            <a:spAutoFit/>
          </a:bodyPr>
          <a:lstStyle/>
          <a:p>
            <a:r>
              <a:rPr lang="en-US" sz="2000" dirty="0" smtClean="0">
                <a:latin typeface="+mn-lt"/>
              </a:rPr>
              <a:t>CA</a:t>
            </a:r>
            <a:endParaRPr lang="en-US" sz="2000" dirty="0">
              <a:latin typeface="+mn-lt"/>
            </a:endParaRPr>
          </a:p>
        </p:txBody>
      </p:sp>
      <p:grpSp>
        <p:nvGrpSpPr>
          <p:cNvPr id="9" name="Group 35"/>
          <p:cNvGrpSpPr/>
          <p:nvPr/>
        </p:nvGrpSpPr>
        <p:grpSpPr>
          <a:xfrm>
            <a:off x="4275348" y="2507885"/>
            <a:ext cx="2811252" cy="707886"/>
            <a:chOff x="4275348" y="3193685"/>
            <a:chExt cx="2811252" cy="707886"/>
          </a:xfrm>
        </p:grpSpPr>
        <p:cxnSp>
          <p:nvCxnSpPr>
            <p:cNvPr id="10" name="Straight Arrow Connector 9"/>
            <p:cNvCxnSpPr/>
            <p:nvPr/>
          </p:nvCxnSpPr>
          <p:spPr bwMode="auto">
            <a:xfrm>
              <a:off x="4275348" y="3559841"/>
              <a:ext cx="27432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1" name="TextBox 10"/>
            <p:cNvSpPr txBox="1"/>
            <p:nvPr/>
          </p:nvSpPr>
          <p:spPr>
            <a:xfrm>
              <a:off x="4495800" y="3193685"/>
              <a:ext cx="2590800" cy="707886"/>
            </a:xfrm>
            <a:prstGeom prst="rect">
              <a:avLst/>
            </a:prstGeom>
            <a:noFill/>
          </p:spPr>
          <p:txBody>
            <a:bodyPr wrap="square" rtlCol="0">
              <a:spAutoFit/>
            </a:bodyPr>
            <a:lstStyle/>
            <a:p>
              <a:r>
                <a:rPr lang="en-US" sz="2000" dirty="0" smtClean="0">
                  <a:latin typeface="+mn-lt"/>
                </a:rPr>
                <a:t>PK     and</a:t>
              </a:r>
            </a:p>
            <a:p>
              <a:r>
                <a:rPr lang="en-US" sz="2000" dirty="0" smtClean="0">
                  <a:latin typeface="+mn-lt"/>
                </a:rPr>
                <a:t>proof “I am Bob”</a:t>
              </a:r>
            </a:p>
          </p:txBody>
        </p:sp>
      </p:grpSp>
      <p:sp>
        <p:nvSpPr>
          <p:cNvPr id="14" name="TextBox 13"/>
          <p:cNvSpPr txBox="1"/>
          <p:nvPr/>
        </p:nvSpPr>
        <p:spPr>
          <a:xfrm>
            <a:off x="0" y="1685925"/>
            <a:ext cx="1125629" cy="707886"/>
          </a:xfrm>
          <a:prstGeom prst="rect">
            <a:avLst/>
          </a:prstGeom>
          <a:noFill/>
        </p:spPr>
        <p:txBody>
          <a:bodyPr wrap="none" rtlCol="0">
            <a:spAutoFit/>
          </a:bodyPr>
          <a:lstStyle/>
          <a:p>
            <a:pPr algn="ctr"/>
            <a:r>
              <a:rPr lang="en-US" sz="2000" dirty="0" smtClean="0">
                <a:latin typeface="+mn-lt"/>
              </a:rPr>
              <a:t>Browser</a:t>
            </a:r>
            <a:br>
              <a:rPr lang="en-US" sz="2000" dirty="0" smtClean="0">
                <a:latin typeface="+mn-lt"/>
              </a:rPr>
            </a:br>
            <a:r>
              <a:rPr lang="en-US" sz="2000" dirty="0" smtClean="0">
                <a:latin typeface="+mn-lt"/>
              </a:rPr>
              <a:t>Alice</a:t>
            </a:r>
            <a:endParaRPr lang="en-US" sz="2000" dirty="0">
              <a:latin typeface="+mn-lt"/>
            </a:endParaRPr>
          </a:p>
        </p:txBody>
      </p:sp>
      <p:sp>
        <p:nvSpPr>
          <p:cNvPr id="15" name="Rectangle 14"/>
          <p:cNvSpPr/>
          <p:nvPr/>
        </p:nvSpPr>
        <p:spPr bwMode="auto">
          <a:xfrm>
            <a:off x="8153400" y="3362325"/>
            <a:ext cx="762000" cy="457200"/>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lumMod val="95000"/>
                  </a:schemeClr>
                </a:solidFill>
                <a:effectLst/>
                <a:latin typeface="+mn-lt"/>
              </a:rPr>
              <a:t>SK</a:t>
            </a:r>
            <a:r>
              <a:rPr kumimoji="0" lang="en-US" sz="2000" b="0" i="0" u="none" strike="noStrike" cap="none" normalizeH="0" baseline="-25000" dirty="0" smtClean="0">
                <a:ln>
                  <a:noFill/>
                </a:ln>
                <a:solidFill>
                  <a:schemeClr val="bg1">
                    <a:lumMod val="95000"/>
                  </a:schemeClr>
                </a:solidFill>
                <a:effectLst/>
                <a:latin typeface="+mn-lt"/>
              </a:rPr>
              <a:t>CA</a:t>
            </a:r>
            <a:endParaRPr kumimoji="0" lang="en-US" sz="2000" b="0" i="0" u="none" strike="noStrike" cap="none" normalizeH="0" baseline="0" dirty="0" smtClean="0">
              <a:ln>
                <a:noFill/>
              </a:ln>
              <a:solidFill>
                <a:schemeClr val="bg1">
                  <a:lumMod val="95000"/>
                </a:schemeClr>
              </a:solidFill>
              <a:effectLst/>
              <a:latin typeface="+mn-lt"/>
            </a:endParaRPr>
          </a:p>
        </p:txBody>
      </p:sp>
      <p:sp>
        <p:nvSpPr>
          <p:cNvPr id="19" name="TextBox 18"/>
          <p:cNvSpPr txBox="1"/>
          <p:nvPr/>
        </p:nvSpPr>
        <p:spPr>
          <a:xfrm>
            <a:off x="7207489" y="3042535"/>
            <a:ext cx="854721" cy="707886"/>
          </a:xfrm>
          <a:prstGeom prst="rect">
            <a:avLst/>
          </a:prstGeom>
          <a:noFill/>
        </p:spPr>
        <p:txBody>
          <a:bodyPr wrap="none" rtlCol="0">
            <a:spAutoFit/>
          </a:bodyPr>
          <a:lstStyle/>
          <a:p>
            <a:pPr algn="ctr"/>
            <a:r>
              <a:rPr lang="en-US" sz="2000" dirty="0" smtClean="0">
                <a:latin typeface="+mn-lt"/>
              </a:rPr>
              <a:t>check</a:t>
            </a:r>
          </a:p>
          <a:p>
            <a:pPr algn="ctr"/>
            <a:r>
              <a:rPr lang="en-US" sz="2000" dirty="0" smtClean="0">
                <a:latin typeface="+mn-lt"/>
              </a:rPr>
              <a:t>proof</a:t>
            </a:r>
          </a:p>
        </p:txBody>
      </p:sp>
      <p:grpSp>
        <p:nvGrpSpPr>
          <p:cNvPr id="12" name="Group 36"/>
          <p:cNvGrpSpPr/>
          <p:nvPr/>
        </p:nvGrpSpPr>
        <p:grpSpPr>
          <a:xfrm>
            <a:off x="4302384" y="3743325"/>
            <a:ext cx="2819400" cy="1427750"/>
            <a:chOff x="4302384" y="4429125"/>
            <a:chExt cx="2819400" cy="1427750"/>
          </a:xfrm>
        </p:grpSpPr>
        <p:cxnSp>
          <p:nvCxnSpPr>
            <p:cNvPr id="21" name="Straight Arrow Connector 20"/>
            <p:cNvCxnSpPr/>
            <p:nvPr/>
          </p:nvCxnSpPr>
          <p:spPr bwMode="auto">
            <a:xfrm rot="10800000">
              <a:off x="4302384" y="4798011"/>
              <a:ext cx="28194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TextBox 21"/>
            <p:cNvSpPr txBox="1"/>
            <p:nvPr/>
          </p:nvSpPr>
          <p:spPr>
            <a:xfrm>
              <a:off x="4419600" y="4429125"/>
              <a:ext cx="2626232" cy="400110"/>
            </a:xfrm>
            <a:prstGeom prst="rect">
              <a:avLst/>
            </a:prstGeom>
            <a:noFill/>
          </p:spPr>
          <p:txBody>
            <a:bodyPr wrap="none" rtlCol="0">
              <a:spAutoFit/>
            </a:bodyPr>
            <a:lstStyle/>
            <a:p>
              <a:r>
                <a:rPr lang="en-US" sz="2000" dirty="0" smtClean="0">
                  <a:latin typeface="+mn-lt"/>
                </a:rPr>
                <a:t>issue Cert with SK</a:t>
              </a:r>
              <a:r>
                <a:rPr lang="en-US" sz="2000" baseline="-25000" dirty="0" smtClean="0">
                  <a:latin typeface="+mn-lt"/>
                </a:rPr>
                <a:t>CA </a:t>
              </a:r>
              <a:r>
                <a:rPr lang="en-US" sz="2000" dirty="0" smtClean="0">
                  <a:latin typeface="+mn-lt"/>
                </a:rPr>
                <a:t>:</a:t>
              </a:r>
            </a:p>
          </p:txBody>
        </p:sp>
        <p:grpSp>
          <p:nvGrpSpPr>
            <p:cNvPr id="16" name="Group 25"/>
            <p:cNvGrpSpPr/>
            <p:nvPr/>
          </p:nvGrpSpPr>
          <p:grpSpPr>
            <a:xfrm>
              <a:off x="5257800" y="4875800"/>
              <a:ext cx="1752600" cy="981075"/>
              <a:chOff x="5257800" y="4682645"/>
              <a:chExt cx="1752600" cy="981075"/>
            </a:xfrm>
          </p:grpSpPr>
          <p:pic>
            <p:nvPicPr>
              <p:cNvPr id="9217" name="Picture 1"/>
              <p:cNvPicPr>
                <a:picLocks noChangeAspect="1" noChangeArrowheads="1"/>
              </p:cNvPicPr>
              <p:nvPr/>
            </p:nvPicPr>
            <p:blipFill>
              <a:blip r:embed="rId2" cstate="print"/>
              <a:srcRect/>
              <a:stretch>
                <a:fillRect/>
              </a:stretch>
            </p:blipFill>
            <p:spPr bwMode="auto">
              <a:xfrm>
                <a:off x="5257800" y="4682645"/>
                <a:ext cx="1752600" cy="981075"/>
              </a:xfrm>
              <a:prstGeom prst="rect">
                <a:avLst/>
              </a:prstGeom>
              <a:noFill/>
              <a:ln w="9525">
                <a:noFill/>
                <a:miter lim="800000"/>
                <a:headEnd/>
                <a:tailEnd/>
              </a:ln>
              <a:effectLst/>
            </p:spPr>
          </p:pic>
          <p:sp>
            <p:nvSpPr>
              <p:cNvPr id="25" name="TextBox 24"/>
              <p:cNvSpPr txBox="1"/>
              <p:nvPr/>
            </p:nvSpPr>
            <p:spPr>
              <a:xfrm>
                <a:off x="5562600" y="4758845"/>
                <a:ext cx="1324402" cy="707886"/>
              </a:xfrm>
              <a:prstGeom prst="rect">
                <a:avLst/>
              </a:prstGeom>
              <a:noFill/>
            </p:spPr>
            <p:txBody>
              <a:bodyPr wrap="none" rtlCol="0">
                <a:spAutoFit/>
              </a:bodyPr>
              <a:lstStyle/>
              <a:p>
                <a:r>
                  <a:rPr lang="en-US" sz="2000" b="1" dirty="0" smtClean="0">
                    <a:latin typeface="+mn-lt"/>
                  </a:rPr>
                  <a:t>Bob’s </a:t>
                </a:r>
                <a:br>
                  <a:rPr lang="en-US" sz="2000" b="1" dirty="0" smtClean="0">
                    <a:latin typeface="+mn-lt"/>
                  </a:rPr>
                </a:br>
                <a:r>
                  <a:rPr lang="en-US" sz="2000" b="1" dirty="0" smtClean="0">
                    <a:latin typeface="+mn-lt"/>
                  </a:rPr>
                  <a:t>key is PK</a:t>
                </a:r>
              </a:p>
            </p:txBody>
          </p:sp>
        </p:grpSp>
      </p:grpSp>
      <p:grpSp>
        <p:nvGrpSpPr>
          <p:cNvPr id="17" name="Group 37"/>
          <p:cNvGrpSpPr/>
          <p:nvPr/>
        </p:nvGrpSpPr>
        <p:grpSpPr>
          <a:xfrm>
            <a:off x="1066800" y="4429125"/>
            <a:ext cx="1783830" cy="1057275"/>
            <a:chOff x="1066800" y="5114925"/>
            <a:chExt cx="1783830" cy="1057275"/>
          </a:xfrm>
        </p:grpSpPr>
        <p:cxnSp>
          <p:nvCxnSpPr>
            <p:cNvPr id="28" name="Straight Arrow Connector 27"/>
            <p:cNvCxnSpPr/>
            <p:nvPr/>
          </p:nvCxnSpPr>
          <p:spPr bwMode="auto">
            <a:xfrm rot="10800000">
              <a:off x="1295400" y="5623405"/>
              <a:ext cx="15240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18" name="Group 28"/>
            <p:cNvGrpSpPr/>
            <p:nvPr/>
          </p:nvGrpSpPr>
          <p:grpSpPr>
            <a:xfrm>
              <a:off x="1098030" y="5191125"/>
              <a:ext cx="1752600" cy="981075"/>
              <a:chOff x="5257800" y="4682645"/>
              <a:chExt cx="1752600" cy="981075"/>
            </a:xfrm>
          </p:grpSpPr>
          <p:pic>
            <p:nvPicPr>
              <p:cNvPr id="30" name="Picture 1"/>
              <p:cNvPicPr>
                <a:picLocks noChangeAspect="1" noChangeArrowheads="1"/>
              </p:cNvPicPr>
              <p:nvPr/>
            </p:nvPicPr>
            <p:blipFill>
              <a:blip r:embed="rId2" cstate="print"/>
              <a:srcRect/>
              <a:stretch>
                <a:fillRect/>
              </a:stretch>
            </p:blipFill>
            <p:spPr bwMode="auto">
              <a:xfrm>
                <a:off x="5257800" y="4682645"/>
                <a:ext cx="1752600" cy="981075"/>
              </a:xfrm>
              <a:prstGeom prst="rect">
                <a:avLst/>
              </a:prstGeom>
              <a:noFill/>
              <a:ln w="9525">
                <a:noFill/>
                <a:miter lim="800000"/>
                <a:headEnd/>
                <a:tailEnd/>
              </a:ln>
              <a:effectLst/>
            </p:spPr>
          </p:pic>
          <p:sp>
            <p:nvSpPr>
              <p:cNvPr id="31" name="TextBox 30"/>
              <p:cNvSpPr txBox="1"/>
              <p:nvPr/>
            </p:nvSpPr>
            <p:spPr>
              <a:xfrm>
                <a:off x="5562600" y="4758845"/>
                <a:ext cx="1324402" cy="707886"/>
              </a:xfrm>
              <a:prstGeom prst="rect">
                <a:avLst/>
              </a:prstGeom>
              <a:noFill/>
            </p:spPr>
            <p:txBody>
              <a:bodyPr wrap="none" rtlCol="0">
                <a:spAutoFit/>
              </a:bodyPr>
              <a:lstStyle/>
              <a:p>
                <a:r>
                  <a:rPr lang="en-US" sz="2000" b="1" dirty="0" smtClean="0">
                    <a:latin typeface="+mn-lt"/>
                  </a:rPr>
                  <a:t>Bob’s </a:t>
                </a:r>
                <a:br>
                  <a:rPr lang="en-US" sz="2000" b="1" dirty="0" smtClean="0">
                    <a:latin typeface="+mn-lt"/>
                  </a:rPr>
                </a:br>
                <a:r>
                  <a:rPr lang="en-US" sz="2000" b="1" dirty="0" smtClean="0">
                    <a:latin typeface="+mn-lt"/>
                  </a:rPr>
                  <a:t>key is PK</a:t>
                </a:r>
              </a:p>
            </p:txBody>
          </p:sp>
        </p:grpSp>
        <p:cxnSp>
          <p:nvCxnSpPr>
            <p:cNvPr id="33" name="Straight Arrow Connector 32"/>
            <p:cNvCxnSpPr/>
            <p:nvPr/>
          </p:nvCxnSpPr>
          <p:spPr bwMode="auto">
            <a:xfrm rot="10800000">
              <a:off x="1066800" y="5114925"/>
              <a:ext cx="16764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4" name="Rectangle 3"/>
          <p:cNvSpPr/>
          <p:nvPr/>
        </p:nvSpPr>
        <p:spPr bwMode="auto">
          <a:xfrm>
            <a:off x="2743200" y="2295525"/>
            <a:ext cx="1524000" cy="2514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8" name="TextBox 7"/>
          <p:cNvSpPr txBox="1"/>
          <p:nvPr/>
        </p:nvSpPr>
        <p:spPr>
          <a:xfrm>
            <a:off x="2895600" y="2364284"/>
            <a:ext cx="1425390" cy="769441"/>
          </a:xfrm>
          <a:prstGeom prst="rect">
            <a:avLst/>
          </a:prstGeom>
          <a:noFill/>
        </p:spPr>
        <p:txBody>
          <a:bodyPr wrap="none" rtlCol="0">
            <a:spAutoFit/>
          </a:bodyPr>
          <a:lstStyle/>
          <a:p>
            <a:r>
              <a:rPr lang="en-US" sz="2000" dirty="0" smtClean="0">
                <a:latin typeface="+mn-lt"/>
              </a:rPr>
              <a:t>choose</a:t>
            </a:r>
          </a:p>
          <a:p>
            <a:r>
              <a:rPr lang="en-US" sz="2000" dirty="0" smtClean="0">
                <a:latin typeface="+mn-lt"/>
              </a:rPr>
              <a:t>   (SK,PK</a:t>
            </a:r>
            <a:r>
              <a:rPr lang="en-US" dirty="0" smtClean="0">
                <a:latin typeface="+mn-lt"/>
              </a:rPr>
              <a:t>) </a:t>
            </a:r>
          </a:p>
        </p:txBody>
      </p:sp>
      <p:sp>
        <p:nvSpPr>
          <p:cNvPr id="13" name="TextBox 12"/>
          <p:cNvSpPr txBox="1"/>
          <p:nvPr/>
        </p:nvSpPr>
        <p:spPr>
          <a:xfrm>
            <a:off x="2854584" y="1990725"/>
            <a:ext cx="1467068" cy="400110"/>
          </a:xfrm>
          <a:prstGeom prst="rect">
            <a:avLst/>
          </a:prstGeom>
          <a:noFill/>
        </p:spPr>
        <p:txBody>
          <a:bodyPr wrap="none" rtlCol="0">
            <a:spAutoFit/>
          </a:bodyPr>
          <a:lstStyle/>
          <a:p>
            <a:r>
              <a:rPr lang="en-US" sz="2000" dirty="0" smtClean="0">
                <a:latin typeface="+mn-lt"/>
              </a:rPr>
              <a:t>Server Bob</a:t>
            </a:r>
            <a:endParaRPr lang="en-US" sz="2000" dirty="0">
              <a:latin typeface="+mn-lt"/>
            </a:endParaRPr>
          </a:p>
        </p:txBody>
      </p:sp>
      <p:sp>
        <p:nvSpPr>
          <p:cNvPr id="34" name="TextBox 33"/>
          <p:cNvSpPr txBox="1"/>
          <p:nvPr/>
        </p:nvSpPr>
        <p:spPr>
          <a:xfrm>
            <a:off x="182380" y="3419415"/>
            <a:ext cx="764953" cy="400110"/>
          </a:xfrm>
          <a:prstGeom prst="rect">
            <a:avLst/>
          </a:prstGeom>
          <a:noFill/>
          <a:ln w="9525">
            <a:solidFill>
              <a:schemeClr val="tx1"/>
            </a:solidFill>
          </a:ln>
        </p:spPr>
        <p:txBody>
          <a:bodyPr wrap="none" rtlCol="0">
            <a:spAutoFit/>
          </a:bodyPr>
          <a:lstStyle/>
          <a:p>
            <a:r>
              <a:rPr lang="en-US" sz="2000" dirty="0" smtClean="0">
                <a:latin typeface="+mn-lt"/>
              </a:rPr>
              <a:t>PK</a:t>
            </a:r>
            <a:r>
              <a:rPr lang="en-US" sz="2000" baseline="-25000" dirty="0" smtClean="0">
                <a:latin typeface="+mn-lt"/>
              </a:rPr>
              <a:t>CA</a:t>
            </a:r>
            <a:endParaRPr lang="en-US" sz="2000" dirty="0" smtClean="0">
              <a:latin typeface="+mn-lt"/>
            </a:endParaRPr>
          </a:p>
        </p:txBody>
      </p:sp>
      <p:sp>
        <p:nvSpPr>
          <p:cNvPr id="35" name="TextBox 34"/>
          <p:cNvSpPr txBox="1"/>
          <p:nvPr/>
        </p:nvSpPr>
        <p:spPr>
          <a:xfrm>
            <a:off x="171138" y="4102239"/>
            <a:ext cx="797013" cy="707886"/>
          </a:xfrm>
          <a:prstGeom prst="rect">
            <a:avLst/>
          </a:prstGeom>
          <a:noFill/>
        </p:spPr>
        <p:txBody>
          <a:bodyPr wrap="none" rtlCol="0">
            <a:spAutoFit/>
          </a:bodyPr>
          <a:lstStyle/>
          <a:p>
            <a:pPr algn="ctr"/>
            <a:r>
              <a:rPr lang="en-US" sz="2000" dirty="0" smtClean="0">
                <a:latin typeface="+mn-lt"/>
              </a:rPr>
              <a:t>verify</a:t>
            </a:r>
          </a:p>
          <a:p>
            <a:pPr algn="ctr"/>
            <a:r>
              <a:rPr lang="en-US" sz="2000" dirty="0" smtClean="0">
                <a:latin typeface="+mn-lt"/>
              </a:rPr>
              <a:t>Cert</a:t>
            </a:r>
          </a:p>
        </p:txBody>
      </p:sp>
      <p:sp>
        <p:nvSpPr>
          <p:cNvPr id="39" name="Content Placeholder 2"/>
          <p:cNvSpPr txBox="1">
            <a:spLocks/>
          </p:cNvSpPr>
          <p:nvPr/>
        </p:nvSpPr>
        <p:spPr bwMode="auto">
          <a:xfrm>
            <a:off x="685800" y="5638800"/>
            <a:ext cx="77724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2400" b="1"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Bob uses</a:t>
            </a:r>
            <a:r>
              <a:rPr kumimoji="0" lang="en-US" sz="2400" b="1" i="0" u="none" strike="noStrike" kern="0" cap="none" spc="0" normalizeH="0" noProof="0" dirty="0" smtClean="0">
                <a:ln>
                  <a:noFill/>
                </a:ln>
                <a:solidFill>
                  <a:schemeClr val="tx1"/>
                </a:solidFill>
                <a:effectLst/>
                <a:uLnTx/>
                <a:uFillTx/>
                <a:latin typeface="Times New Roman" pitchFamily="18" charset="0"/>
                <a:cs typeface="Times New Roman" pitchFamily="18" charset="0"/>
              </a:rPr>
              <a:t> Cert for an extended period  </a:t>
            </a:r>
            <a:r>
              <a:rPr kumimoji="0" lang="en-US" sz="2000" i="0" u="none" strike="noStrike" kern="0" cap="none" spc="0" normalizeH="0" noProof="0" dirty="0" smtClean="0">
                <a:ln>
                  <a:noFill/>
                </a:ln>
                <a:solidFill>
                  <a:schemeClr val="tx1"/>
                </a:solidFill>
                <a:effectLst/>
                <a:uLnTx/>
                <a:uFillTx/>
                <a:latin typeface="Times New Roman" pitchFamily="18" charset="0"/>
                <a:cs typeface="Times New Roman" pitchFamily="18" charset="0"/>
              </a:rPr>
              <a:t>(</a:t>
            </a:r>
            <a:r>
              <a:rPr kumimoji="0" lang="en-US" sz="2000" i="0" u="none" strike="noStrike" kern="0" cap="none" spc="0" normalizeH="0" noProof="0" dirty="0" err="1" smtClean="0">
                <a:ln>
                  <a:noFill/>
                </a:ln>
                <a:solidFill>
                  <a:schemeClr val="tx1"/>
                </a:solidFill>
                <a:effectLst/>
                <a:uLnTx/>
                <a:uFillTx/>
                <a:latin typeface="Times New Roman" pitchFamily="18" charset="0"/>
                <a:cs typeface="Times New Roman" pitchFamily="18" charset="0"/>
              </a:rPr>
              <a:t>e.g</a:t>
            </a:r>
            <a:r>
              <a:rPr lang="en-US" sz="2000" kern="0" dirty="0" smtClean="0">
                <a:latin typeface="Times New Roman" pitchFamily="18" charset="0"/>
                <a:cs typeface="Times New Roman" pitchFamily="18" charset="0"/>
              </a:rPr>
              <a:t>. one year)</a:t>
            </a:r>
            <a:r>
              <a:rPr kumimoji="0" lang="en-US" sz="200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 </a:t>
            </a:r>
            <a:endParaRPr kumimoji="0" lang="en-US" sz="240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en-US" sz="2400" b="1"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en-US" sz="2400" b="1"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en-US" sz="2400" b="1"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en-US" sz="2400" b="1"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en-US" sz="2400" b="1"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en-US" sz="2400" b="1"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en-US" sz="2400" b="1"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en-US" sz="2400" b="1"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endParaRPr>
          </a:p>
        </p:txBody>
      </p:sp>
      <p:sp>
        <p:nvSpPr>
          <p:cNvPr id="40" name="TextBox 39"/>
          <p:cNvSpPr txBox="1"/>
          <p:nvPr/>
        </p:nvSpPr>
        <p:spPr>
          <a:xfrm>
            <a:off x="3124200" y="3438525"/>
            <a:ext cx="764953" cy="400110"/>
          </a:xfrm>
          <a:prstGeom prst="rect">
            <a:avLst/>
          </a:prstGeom>
          <a:noFill/>
          <a:ln w="9525">
            <a:solidFill>
              <a:schemeClr val="tx1"/>
            </a:solidFill>
          </a:ln>
        </p:spPr>
        <p:txBody>
          <a:bodyPr wrap="none" rtlCol="0">
            <a:spAutoFit/>
          </a:bodyPr>
          <a:lstStyle/>
          <a:p>
            <a:r>
              <a:rPr lang="en-US" sz="2000" dirty="0" smtClean="0">
                <a:latin typeface="+mn-lt"/>
              </a:rPr>
              <a:t>PK</a:t>
            </a:r>
            <a:r>
              <a:rPr lang="en-US" sz="2000" baseline="-25000" dirty="0" smtClean="0">
                <a:latin typeface="+mn-lt"/>
              </a:rPr>
              <a:t>CA</a:t>
            </a:r>
            <a:endParaRPr lang="en-US" sz="2000" dirty="0" smtClean="0">
              <a:latin typeface="+mn-lt"/>
            </a:endParaRPr>
          </a:p>
        </p:txBody>
      </p:sp>
      <p:sp>
        <p:nvSpPr>
          <p:cNvPr id="32" name="Footer Placeholder 31"/>
          <p:cNvSpPr>
            <a:spLocks noGrp="1"/>
          </p:cNvSpPr>
          <p:nvPr>
            <p:ph type="ftr" sz="quarter" idx="11"/>
          </p:nvPr>
        </p:nvSpPr>
        <p:spPr/>
        <p:txBody>
          <a:bodyPr/>
          <a:lstStyle/>
          <a:p>
            <a:r>
              <a:rPr lang="en-US" dirty="0" smtClean="0"/>
              <a:t>FAST-NUCES</a:t>
            </a:r>
            <a:endParaRPr lang="en-US" dirty="0"/>
          </a:p>
        </p:txBody>
      </p:sp>
      <p:pic>
        <p:nvPicPr>
          <p:cNvPr id="36" name="Picture 35"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76821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8" grpId="0"/>
      <p:bldP spid="35" grpId="0"/>
      <p:bldP spid="3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6F4D5AD7-16F6-4075-A0FF-80D424866BFD}" type="slidenum">
              <a:rPr lang="en-US" altLang="en-US"/>
              <a:pPr/>
              <a:t>40</a:t>
            </a:fld>
            <a:endParaRPr lang="en-US" altLang="en-US"/>
          </a:p>
        </p:txBody>
      </p:sp>
      <p:sp>
        <p:nvSpPr>
          <p:cNvPr id="878596" name="Text Box 4"/>
          <p:cNvSpPr txBox="1">
            <a:spLocks noChangeArrowheads="1"/>
          </p:cNvSpPr>
          <p:nvPr/>
        </p:nvSpPr>
        <p:spPr bwMode="auto">
          <a:xfrm>
            <a:off x="1903413" y="990600"/>
            <a:ext cx="544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17.17  </a:t>
            </a:r>
            <a:r>
              <a:rPr lang="en-US" altLang="en-US" sz="2000" i="1">
                <a:latin typeface="Times New Roman" panose="02020603050405020304" pitchFamily="18" charset="0"/>
              </a:rPr>
              <a:t>Phase III of Handshake Protocol</a:t>
            </a:r>
          </a:p>
        </p:txBody>
      </p:sp>
      <p:pic>
        <p:nvPicPr>
          <p:cNvPr id="87859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963" y="2055813"/>
            <a:ext cx="7056437" cy="343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8600" name="Rectangle 8"/>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8601" name="Rectangle 9"/>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8602" name="Rectangle 10"/>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8603" name="Rectangle 11"/>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8604" name="Rectangle 12"/>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8605" name="Rectangle 13"/>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8606" name="Rectangle 14"/>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8608" name="Text Box 16"/>
          <p:cNvSpPr txBox="1">
            <a:spLocks noChangeArrowheads="1"/>
          </p:cNvSpPr>
          <p:nvPr/>
        </p:nvSpPr>
        <p:spPr bwMode="auto">
          <a:xfrm>
            <a:off x="1143000" y="0"/>
            <a:ext cx="3163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17.2.1  </a:t>
            </a:r>
            <a:r>
              <a:rPr lang="en-US" altLang="en-US" i="1">
                <a:latin typeface="Times New Roman" panose="02020603050405020304" pitchFamily="18" charset="0"/>
              </a:rPr>
              <a:t>Continued</a:t>
            </a:r>
          </a:p>
        </p:txBody>
      </p:sp>
    </p:spTree>
    <p:extLst>
      <p:ext uri="{BB962C8B-B14F-4D97-AF65-F5344CB8AC3E}">
        <p14:creationId xmlns:p14="http://schemas.microsoft.com/office/powerpoint/2010/main" val="40232515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r>
              <a:rPr lang="en-US" altLang="en-US"/>
              <a:t>17.</a:t>
            </a:r>
            <a:fld id="{325025E6-8682-4D3B-95D4-E96A56F11D92}" type="slidenum">
              <a:rPr lang="en-US" altLang="en-US"/>
              <a:pPr/>
              <a:t>41</a:t>
            </a:fld>
            <a:endParaRPr lang="en-US" altLang="en-US"/>
          </a:p>
        </p:txBody>
      </p:sp>
      <p:sp>
        <p:nvSpPr>
          <p:cNvPr id="1084418"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441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4420"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442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442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4423"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442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4425" name="Text Box 9"/>
          <p:cNvSpPr txBox="1">
            <a:spLocks noChangeArrowheads="1"/>
          </p:cNvSpPr>
          <p:nvPr/>
        </p:nvSpPr>
        <p:spPr bwMode="auto">
          <a:xfrm>
            <a:off x="1143000" y="0"/>
            <a:ext cx="3163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17.2.1  </a:t>
            </a:r>
            <a:r>
              <a:rPr lang="en-US" altLang="en-US" i="1">
                <a:latin typeface="Times New Roman" panose="02020603050405020304" pitchFamily="18" charset="0"/>
              </a:rPr>
              <a:t>Continued</a:t>
            </a:r>
          </a:p>
        </p:txBody>
      </p:sp>
      <p:sp>
        <p:nvSpPr>
          <p:cNvPr id="1084426" name="Line 10"/>
          <p:cNvSpPr>
            <a:spLocks noChangeShapeType="1"/>
          </p:cNvSpPr>
          <p:nvPr/>
        </p:nvSpPr>
        <p:spPr bwMode="auto">
          <a:xfrm>
            <a:off x="457200" y="28194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84427" name="Line 11"/>
          <p:cNvSpPr>
            <a:spLocks noChangeShapeType="1"/>
          </p:cNvSpPr>
          <p:nvPr/>
        </p:nvSpPr>
        <p:spPr bwMode="auto">
          <a:xfrm>
            <a:off x="457200" y="5334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84428" name="Rectangle 12"/>
          <p:cNvSpPr>
            <a:spLocks noChangeArrowheads="1"/>
          </p:cNvSpPr>
          <p:nvPr/>
        </p:nvSpPr>
        <p:spPr bwMode="auto">
          <a:xfrm>
            <a:off x="457200" y="2876550"/>
            <a:ext cx="8077200" cy="238125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35000"/>
              </a:spcAft>
            </a:pPr>
            <a:r>
              <a:rPr lang="en-US" altLang="en-US">
                <a:latin typeface="Times New Roman" panose="02020603050405020304" pitchFamily="18" charset="0"/>
              </a:rPr>
              <a:t>After Phase III,</a:t>
            </a:r>
          </a:p>
          <a:p>
            <a:pPr>
              <a:spcAft>
                <a:spcPct val="35000"/>
              </a:spcAft>
            </a:pPr>
            <a:r>
              <a:rPr lang="en-US" altLang="en-US">
                <a:latin typeface="Times New Roman" panose="02020603050405020304" pitchFamily="18" charset="0"/>
              </a:rPr>
              <a:t>❏ The client is authenticated for the server.</a:t>
            </a:r>
          </a:p>
          <a:p>
            <a:pPr>
              <a:spcAft>
                <a:spcPct val="35000"/>
              </a:spcAft>
            </a:pPr>
            <a:r>
              <a:rPr lang="en-US" altLang="en-US">
                <a:latin typeface="Times New Roman" panose="02020603050405020304" pitchFamily="18" charset="0"/>
              </a:rPr>
              <a:t>❏ Both the client and the server know the</a:t>
            </a:r>
            <a:br>
              <a:rPr lang="en-US" altLang="en-US">
                <a:latin typeface="Times New Roman" panose="02020603050405020304" pitchFamily="18" charset="0"/>
              </a:rPr>
            </a:br>
            <a:r>
              <a:rPr lang="en-US" altLang="en-US">
                <a:latin typeface="Times New Roman" panose="02020603050405020304" pitchFamily="18" charset="0"/>
              </a:rPr>
              <a:t>    pre-master secret.</a:t>
            </a:r>
          </a:p>
        </p:txBody>
      </p:sp>
      <p:grpSp>
        <p:nvGrpSpPr>
          <p:cNvPr id="1084429" name="Group 13"/>
          <p:cNvGrpSpPr>
            <a:grpSpLocks/>
          </p:cNvGrpSpPr>
          <p:nvPr/>
        </p:nvGrpSpPr>
        <p:grpSpPr bwMode="auto">
          <a:xfrm>
            <a:off x="457200" y="2190750"/>
            <a:ext cx="1143000" cy="566738"/>
            <a:chOff x="1200" y="1248"/>
            <a:chExt cx="720" cy="357"/>
          </a:xfrm>
        </p:grpSpPr>
        <p:pic>
          <p:nvPicPr>
            <p:cNvPr id="1084430"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84431" name="Text Box 15"/>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32644558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AC303A1B-0BDE-4A93-8387-EEC2EA8B2412}" type="slidenum">
              <a:rPr lang="en-US" altLang="en-US"/>
              <a:pPr/>
              <a:t>42</a:t>
            </a:fld>
            <a:endParaRPr lang="en-US" altLang="en-US"/>
          </a:p>
        </p:txBody>
      </p:sp>
      <p:sp>
        <p:nvSpPr>
          <p:cNvPr id="879620" name="Text Box 4"/>
          <p:cNvSpPr txBox="1">
            <a:spLocks noChangeArrowheads="1"/>
          </p:cNvSpPr>
          <p:nvPr/>
        </p:nvSpPr>
        <p:spPr bwMode="auto">
          <a:xfrm>
            <a:off x="2393950" y="533400"/>
            <a:ext cx="4441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17.18  </a:t>
            </a:r>
            <a:r>
              <a:rPr lang="en-US" altLang="en-US" sz="2000" i="1">
                <a:latin typeface="Times New Roman" panose="02020603050405020304" pitchFamily="18" charset="0"/>
              </a:rPr>
              <a:t>Four cases in Phase III</a:t>
            </a:r>
          </a:p>
        </p:txBody>
      </p:sp>
      <p:pic>
        <p:nvPicPr>
          <p:cNvPr id="8796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 y="1152525"/>
            <a:ext cx="8601075" cy="54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9624" name="Rectangle 8"/>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9625" name="Rectangle 9"/>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9626" name="Rectangle 10"/>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9627" name="Rectangle 11"/>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9628" name="Rectangle 12"/>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9629" name="Rectangle 13"/>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9630" name="Rectangle 14"/>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79632" name="Text Box 16"/>
          <p:cNvSpPr txBox="1">
            <a:spLocks noChangeArrowheads="1"/>
          </p:cNvSpPr>
          <p:nvPr/>
        </p:nvSpPr>
        <p:spPr bwMode="auto">
          <a:xfrm>
            <a:off x="1143000" y="0"/>
            <a:ext cx="3163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17.2.1  </a:t>
            </a:r>
            <a:r>
              <a:rPr lang="en-US" altLang="en-US" i="1">
                <a:latin typeface="Times New Roman" panose="02020603050405020304" pitchFamily="18" charset="0"/>
              </a:rPr>
              <a:t>Continued</a:t>
            </a:r>
          </a:p>
        </p:txBody>
      </p:sp>
    </p:spTree>
    <p:extLst>
      <p:ext uri="{BB962C8B-B14F-4D97-AF65-F5344CB8AC3E}">
        <p14:creationId xmlns:p14="http://schemas.microsoft.com/office/powerpoint/2010/main" val="27876356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4DA2BCA6-ADF4-42D6-A736-86FE73FA1E45}" type="slidenum">
              <a:rPr lang="en-US" altLang="en-US"/>
              <a:pPr/>
              <a:t>43</a:t>
            </a:fld>
            <a:endParaRPr lang="en-US" altLang="en-US"/>
          </a:p>
        </p:txBody>
      </p:sp>
      <p:sp>
        <p:nvSpPr>
          <p:cNvPr id="888836" name="Text Box 4"/>
          <p:cNvSpPr txBox="1">
            <a:spLocks noChangeArrowheads="1"/>
          </p:cNvSpPr>
          <p:nvPr/>
        </p:nvSpPr>
        <p:spPr bwMode="auto">
          <a:xfrm>
            <a:off x="1163638" y="533400"/>
            <a:ext cx="5414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17.19  </a:t>
            </a:r>
            <a:r>
              <a:rPr lang="en-US" altLang="en-US" sz="2000" i="1">
                <a:latin typeface="Times New Roman" panose="02020603050405020304" pitchFamily="18" charset="0"/>
              </a:rPr>
              <a:t>Phase IV of Handshake Protocol</a:t>
            </a:r>
          </a:p>
        </p:txBody>
      </p:sp>
      <p:pic>
        <p:nvPicPr>
          <p:cNvPr id="88883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70038"/>
            <a:ext cx="7467600" cy="406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8840" name="Rectangle 8"/>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8841" name="Rectangle 9"/>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8842" name="Rectangle 10"/>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8843" name="Rectangle 11"/>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8844" name="Rectangle 12"/>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8845" name="Rectangle 13"/>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8846" name="Rectangle 14"/>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8848" name="Text Box 16"/>
          <p:cNvSpPr txBox="1">
            <a:spLocks noChangeArrowheads="1"/>
          </p:cNvSpPr>
          <p:nvPr/>
        </p:nvSpPr>
        <p:spPr bwMode="auto">
          <a:xfrm>
            <a:off x="1143000" y="0"/>
            <a:ext cx="3163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17.2.1  </a:t>
            </a:r>
            <a:r>
              <a:rPr lang="en-US" altLang="en-US" i="1">
                <a:latin typeface="Times New Roman" panose="02020603050405020304" pitchFamily="18" charset="0"/>
              </a:rPr>
              <a:t>Continued</a:t>
            </a:r>
          </a:p>
        </p:txBody>
      </p:sp>
    </p:spTree>
    <p:extLst>
      <p:ext uri="{BB962C8B-B14F-4D97-AF65-F5344CB8AC3E}">
        <p14:creationId xmlns:p14="http://schemas.microsoft.com/office/powerpoint/2010/main" val="40281475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
          <p:cNvSpPr>
            <a:spLocks noGrp="1"/>
          </p:cNvSpPr>
          <p:nvPr>
            <p:ph type="sldNum" sz="quarter" idx="10"/>
          </p:nvPr>
        </p:nvSpPr>
        <p:spPr/>
        <p:txBody>
          <a:bodyPr/>
          <a:lstStyle/>
          <a:p>
            <a:r>
              <a:rPr lang="en-US" altLang="en-US"/>
              <a:t>17.</a:t>
            </a:r>
            <a:fld id="{908CE263-4320-47AA-BC8A-1168B3011986}" type="slidenum">
              <a:rPr lang="en-US" altLang="en-US"/>
              <a:pPr/>
              <a:t>44</a:t>
            </a:fld>
            <a:endParaRPr lang="en-US" altLang="en-US"/>
          </a:p>
        </p:txBody>
      </p:sp>
      <p:sp>
        <p:nvSpPr>
          <p:cNvPr id="1086466"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646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6468"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646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647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6471"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647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86473" name="Text Box 9"/>
          <p:cNvSpPr txBox="1">
            <a:spLocks noChangeArrowheads="1"/>
          </p:cNvSpPr>
          <p:nvPr/>
        </p:nvSpPr>
        <p:spPr bwMode="auto">
          <a:xfrm>
            <a:off x="1143000" y="0"/>
            <a:ext cx="3163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17.2.1  </a:t>
            </a:r>
            <a:r>
              <a:rPr lang="en-US" altLang="en-US" i="1">
                <a:latin typeface="Times New Roman" panose="02020603050405020304" pitchFamily="18" charset="0"/>
              </a:rPr>
              <a:t>Continued</a:t>
            </a:r>
          </a:p>
        </p:txBody>
      </p:sp>
      <p:sp>
        <p:nvSpPr>
          <p:cNvPr id="1086474" name="Line 10"/>
          <p:cNvSpPr>
            <a:spLocks noChangeShapeType="1"/>
          </p:cNvSpPr>
          <p:nvPr/>
        </p:nvSpPr>
        <p:spPr bwMode="auto">
          <a:xfrm>
            <a:off x="457200" y="28194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86475" name="Line 11"/>
          <p:cNvSpPr>
            <a:spLocks noChangeShapeType="1"/>
          </p:cNvSpPr>
          <p:nvPr/>
        </p:nvSpPr>
        <p:spPr bwMode="auto">
          <a:xfrm>
            <a:off x="457200" y="40386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86476" name="Rectangle 12"/>
          <p:cNvSpPr>
            <a:spLocks noChangeArrowheads="1"/>
          </p:cNvSpPr>
          <p:nvPr/>
        </p:nvSpPr>
        <p:spPr bwMode="auto">
          <a:xfrm>
            <a:off x="457200" y="2876550"/>
            <a:ext cx="8077200" cy="106680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Aft>
                <a:spcPct val="35000"/>
              </a:spcAft>
            </a:pPr>
            <a:r>
              <a:rPr lang="en-US" altLang="en-US">
                <a:latin typeface="Times New Roman" panose="02020603050405020304" pitchFamily="18" charset="0"/>
              </a:rPr>
              <a:t>After Phase IV, the client and server are ready to exchange data.</a:t>
            </a:r>
          </a:p>
        </p:txBody>
      </p:sp>
      <p:grpSp>
        <p:nvGrpSpPr>
          <p:cNvPr id="1086477" name="Group 13"/>
          <p:cNvGrpSpPr>
            <a:grpSpLocks/>
          </p:cNvGrpSpPr>
          <p:nvPr/>
        </p:nvGrpSpPr>
        <p:grpSpPr bwMode="auto">
          <a:xfrm>
            <a:off x="457200" y="2190750"/>
            <a:ext cx="1143000" cy="566738"/>
            <a:chOff x="1200" y="1248"/>
            <a:chExt cx="720" cy="357"/>
          </a:xfrm>
        </p:grpSpPr>
        <p:pic>
          <p:nvPicPr>
            <p:cNvPr id="1086478"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86479" name="Text Box 15"/>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a:solidFill>
                    <a:schemeClr val="hlink"/>
                  </a:solidFill>
                  <a:latin typeface="Times New Roman" panose="02020603050405020304" pitchFamily="18" charset="0"/>
                </a:rPr>
                <a:t>Note</a:t>
              </a:r>
            </a:p>
          </p:txBody>
        </p:sp>
      </p:grpSp>
    </p:spTree>
    <p:extLst>
      <p:ext uri="{BB962C8B-B14F-4D97-AF65-F5344CB8AC3E}">
        <p14:creationId xmlns:p14="http://schemas.microsoft.com/office/powerpoint/2010/main" val="19502701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A8525B5D-21DB-498E-9BBA-12438ADE2E6F}" type="slidenum">
              <a:rPr lang="en-US" altLang="en-US"/>
              <a:pPr/>
              <a:t>45</a:t>
            </a:fld>
            <a:endParaRPr lang="en-US" altLang="en-US"/>
          </a:p>
        </p:txBody>
      </p:sp>
      <p:sp>
        <p:nvSpPr>
          <p:cNvPr id="883716" name="Text Box 4"/>
          <p:cNvSpPr txBox="1">
            <a:spLocks noChangeArrowheads="1"/>
          </p:cNvSpPr>
          <p:nvPr/>
        </p:nvSpPr>
        <p:spPr bwMode="auto">
          <a:xfrm>
            <a:off x="1676400" y="1981200"/>
            <a:ext cx="5294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17.23  </a:t>
            </a:r>
            <a:r>
              <a:rPr lang="en-US" altLang="en-US" sz="2000" i="1">
                <a:latin typeface="Times New Roman" panose="02020603050405020304" pitchFamily="18" charset="0"/>
              </a:rPr>
              <a:t>Record Protocol general header</a:t>
            </a:r>
          </a:p>
        </p:txBody>
      </p:sp>
      <p:pic>
        <p:nvPicPr>
          <p:cNvPr id="88371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3" y="2844800"/>
            <a:ext cx="8281987"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3720" name="Rectangle 8"/>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3721" name="Rectangle 9"/>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3722" name="Rectangle 10"/>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3723" name="Rectangle 11"/>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3724" name="Rectangle 12"/>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3725" name="Rectangle 13"/>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3726" name="Rectangle 14"/>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3727" name="Text Box 15"/>
          <p:cNvSpPr txBox="1">
            <a:spLocks noChangeArrowheads="1"/>
          </p:cNvSpPr>
          <p:nvPr/>
        </p:nvSpPr>
        <p:spPr bwMode="auto">
          <a:xfrm>
            <a:off x="1143000" y="0"/>
            <a:ext cx="28590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17.3  </a:t>
            </a:r>
            <a:r>
              <a:rPr lang="en-US" altLang="en-US" i="1">
                <a:latin typeface="Times New Roman" panose="02020603050405020304" pitchFamily="18" charset="0"/>
              </a:rPr>
              <a:t>Continued</a:t>
            </a:r>
          </a:p>
        </p:txBody>
      </p:sp>
    </p:spTree>
    <p:extLst>
      <p:ext uri="{BB962C8B-B14F-4D97-AF65-F5344CB8AC3E}">
        <p14:creationId xmlns:p14="http://schemas.microsoft.com/office/powerpoint/2010/main" val="5877765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ltLang="en-US"/>
              <a:t>17.</a:t>
            </a:r>
            <a:fld id="{8A5B5298-C8A5-4B24-85EF-30D84B648C3E}" type="slidenum">
              <a:rPr lang="en-US" altLang="en-US"/>
              <a:pPr/>
              <a:t>46</a:t>
            </a:fld>
            <a:endParaRPr lang="en-US" altLang="en-US"/>
          </a:p>
        </p:txBody>
      </p:sp>
      <p:sp>
        <p:nvSpPr>
          <p:cNvPr id="1055746"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5574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55748"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5574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5575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55751"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5575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55753" name="Text Box 9"/>
          <p:cNvSpPr txBox="1">
            <a:spLocks noChangeArrowheads="1"/>
          </p:cNvSpPr>
          <p:nvPr/>
        </p:nvSpPr>
        <p:spPr bwMode="auto">
          <a:xfrm>
            <a:off x="1143000" y="0"/>
            <a:ext cx="5572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17.1.6  Compression Algorithms</a:t>
            </a:r>
          </a:p>
        </p:txBody>
      </p:sp>
      <p:sp>
        <p:nvSpPr>
          <p:cNvPr id="1055755" name="Rectangle 11"/>
          <p:cNvSpPr>
            <a:spLocks noChangeArrowheads="1"/>
          </p:cNvSpPr>
          <p:nvPr/>
        </p:nvSpPr>
        <p:spPr bwMode="auto">
          <a:xfrm>
            <a:off x="228600" y="1295400"/>
            <a:ext cx="8229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a:effectLst>
                  <a:outerShdw blurRad="38100" dist="38100" dir="2700000" algn="tl">
                    <a:srgbClr val="C0C0C0"/>
                  </a:outerShdw>
                </a:effectLst>
                <a:latin typeface="Times New Roman" panose="02020603050405020304" pitchFamily="18" charset="0"/>
              </a:rPr>
              <a:t>Compression is optional in SSLv3. No specific compression algorithm is defined for SSLv3. Therefore, the default compression method is NULL. </a:t>
            </a:r>
          </a:p>
        </p:txBody>
      </p:sp>
    </p:spTree>
    <p:extLst>
      <p:ext uri="{BB962C8B-B14F-4D97-AF65-F5344CB8AC3E}">
        <p14:creationId xmlns:p14="http://schemas.microsoft.com/office/powerpoint/2010/main" val="10365268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r>
              <a:rPr lang="en-US" altLang="en-US"/>
              <a:t>17.</a:t>
            </a:r>
            <a:fld id="{2E99C580-1CD8-4EE1-AEB2-3D3E468520DF}" type="slidenum">
              <a:rPr lang="en-US" altLang="en-US"/>
              <a:pPr/>
              <a:t>47</a:t>
            </a:fld>
            <a:endParaRPr lang="en-US" altLang="en-US"/>
          </a:p>
        </p:txBody>
      </p:sp>
      <p:sp>
        <p:nvSpPr>
          <p:cNvPr id="1098754"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effectLst>
                <a:outerShdw blurRad="38100" dist="38100" dir="2700000" algn="tl">
                  <a:srgbClr val="FFFFFF"/>
                </a:outerShdw>
              </a:effectLst>
              <a:latin typeface="Times New Roman" panose="02020603050405020304" pitchFamily="18" charset="0"/>
            </a:endParaRPr>
          </a:p>
        </p:txBody>
      </p:sp>
      <p:sp>
        <p:nvSpPr>
          <p:cNvPr id="1098755" name="Text Box 3"/>
          <p:cNvSpPr txBox="1">
            <a:spLocks noChangeArrowheads="1"/>
          </p:cNvSpPr>
          <p:nvPr/>
        </p:nvSpPr>
        <p:spPr bwMode="auto">
          <a:xfrm>
            <a:off x="228600" y="406400"/>
            <a:ext cx="6178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effectLst>
                  <a:outerShdw blurRad="38100" dist="38100" dir="2700000" algn="tl">
                    <a:srgbClr val="C0C0C0"/>
                  </a:outerShdw>
                </a:effectLst>
                <a:latin typeface="Times" panose="02020603050405020304" pitchFamily="18" charset="0"/>
              </a:rPr>
              <a:t>17-3   SSL MESSAGE FORMATS</a:t>
            </a:r>
          </a:p>
        </p:txBody>
      </p:sp>
      <p:sp>
        <p:nvSpPr>
          <p:cNvPr id="1098756"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1800">
              <a:latin typeface="Times New Roman" panose="02020603050405020304" pitchFamily="18" charset="0"/>
            </a:endParaRPr>
          </a:p>
        </p:txBody>
      </p:sp>
      <p:sp>
        <p:nvSpPr>
          <p:cNvPr id="1098757" name="Rectangle 5"/>
          <p:cNvSpPr>
            <a:spLocks noChangeArrowheads="1"/>
          </p:cNvSpPr>
          <p:nvPr/>
        </p:nvSpPr>
        <p:spPr bwMode="auto">
          <a:xfrm>
            <a:off x="228600" y="1524000"/>
            <a:ext cx="8229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a:effectLst>
                  <a:outerShdw blurRad="38100" dist="38100" dir="2700000" algn="tl">
                    <a:srgbClr val="C0C0C0"/>
                  </a:outerShdw>
                </a:effectLst>
                <a:latin typeface="Times New Roman" panose="02020603050405020304" pitchFamily="18" charset="0"/>
              </a:rPr>
              <a:t>As we have discussed, messages from three protocols and data from the application layer are encapsulated in the Record Protocol messages. </a:t>
            </a:r>
          </a:p>
        </p:txBody>
      </p:sp>
      <p:sp>
        <p:nvSpPr>
          <p:cNvPr id="1098758" name="Rectangle 6"/>
          <p:cNvSpPr>
            <a:spLocks noChangeArrowheads="1"/>
          </p:cNvSpPr>
          <p:nvPr/>
        </p:nvSpPr>
        <p:spPr bwMode="auto">
          <a:xfrm>
            <a:off x="152400" y="4679950"/>
            <a:ext cx="67056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tx1"/>
              </a:buClr>
              <a:buSzPct val="117000"/>
              <a:buFont typeface="Wingdings" panose="05000000000000000000" pitchFamily="2" charset="2"/>
              <a:buNone/>
            </a:pPr>
            <a:r>
              <a:rPr lang="en-US" altLang="en-US" sz="2400">
                <a:solidFill>
                  <a:schemeClr val="hlink"/>
                </a:solidFill>
                <a:latin typeface="Times New Roman" panose="02020603050405020304" pitchFamily="18" charset="0"/>
              </a:rPr>
              <a:t>17.3.1</a:t>
            </a:r>
            <a:r>
              <a:rPr lang="en-US" altLang="en-US" sz="2400">
                <a:solidFill>
                  <a:srgbClr val="0033CC"/>
                </a:solidFill>
                <a:latin typeface="Times New Roman" panose="02020603050405020304" pitchFamily="18" charset="0"/>
              </a:rPr>
              <a:t>	ChangeCipherSpec Protocol</a:t>
            </a:r>
          </a:p>
          <a:p>
            <a:pPr>
              <a:buClr>
                <a:schemeClr val="tx1"/>
              </a:buClr>
              <a:buSzPct val="117000"/>
              <a:buFont typeface="Wingdings" panose="05000000000000000000" pitchFamily="2" charset="2"/>
              <a:buNone/>
            </a:pPr>
            <a:r>
              <a:rPr lang="en-US" altLang="en-US" sz="2400">
                <a:solidFill>
                  <a:schemeClr val="hlink"/>
                </a:solidFill>
                <a:latin typeface="Times New Roman" panose="02020603050405020304" pitchFamily="18" charset="0"/>
              </a:rPr>
              <a:t>17.3.2</a:t>
            </a:r>
            <a:r>
              <a:rPr lang="en-US" altLang="en-US" sz="2400">
                <a:solidFill>
                  <a:srgbClr val="0033CC"/>
                </a:solidFill>
                <a:latin typeface="Times New Roman" panose="02020603050405020304" pitchFamily="18" charset="0"/>
              </a:rPr>
              <a:t>	Alert Protocol</a:t>
            </a:r>
            <a:r>
              <a:rPr lang="fr-FR" altLang="en-US" sz="2400">
                <a:solidFill>
                  <a:srgbClr val="0033CC"/>
                </a:solidFill>
                <a:latin typeface="Times New Roman" panose="02020603050405020304" pitchFamily="18" charset="0"/>
              </a:rPr>
              <a:t/>
            </a:r>
            <a:br>
              <a:rPr lang="fr-FR" altLang="en-US" sz="2400">
                <a:solidFill>
                  <a:srgbClr val="0033CC"/>
                </a:solidFill>
                <a:latin typeface="Times New Roman" panose="02020603050405020304" pitchFamily="18" charset="0"/>
              </a:rPr>
            </a:br>
            <a:r>
              <a:rPr lang="fr-FR" altLang="en-US" sz="2400">
                <a:solidFill>
                  <a:schemeClr val="hlink"/>
                </a:solidFill>
                <a:latin typeface="Times New Roman" panose="02020603050405020304" pitchFamily="18" charset="0"/>
              </a:rPr>
              <a:t>17.3.3</a:t>
            </a:r>
            <a:r>
              <a:rPr lang="fr-FR" altLang="en-US" sz="2400">
                <a:solidFill>
                  <a:srgbClr val="0033CC"/>
                </a:solidFill>
                <a:latin typeface="Times New Roman" panose="02020603050405020304" pitchFamily="18" charset="0"/>
              </a:rPr>
              <a:t>	Handshake Protocol</a:t>
            </a:r>
            <a:br>
              <a:rPr lang="fr-FR" altLang="en-US" sz="2400">
                <a:solidFill>
                  <a:srgbClr val="0033CC"/>
                </a:solidFill>
                <a:latin typeface="Times New Roman" panose="02020603050405020304" pitchFamily="18" charset="0"/>
              </a:rPr>
            </a:br>
            <a:r>
              <a:rPr lang="fr-FR" altLang="en-US" sz="2400">
                <a:solidFill>
                  <a:schemeClr val="hlink"/>
                </a:solidFill>
                <a:latin typeface="Times New Roman" panose="02020603050405020304" pitchFamily="18" charset="0"/>
              </a:rPr>
              <a:t>17.3.4	</a:t>
            </a:r>
            <a:r>
              <a:rPr lang="fr-FR" altLang="en-US" sz="2400">
                <a:solidFill>
                  <a:srgbClr val="0033CC"/>
                </a:solidFill>
                <a:latin typeface="Times New Roman" panose="02020603050405020304" pitchFamily="18" charset="0"/>
              </a:rPr>
              <a:t>Application Data</a:t>
            </a:r>
            <a:endParaRPr lang="en-US" altLang="en-US" sz="2400">
              <a:solidFill>
                <a:srgbClr val="0033CC"/>
              </a:solidFill>
              <a:latin typeface="Times New Roman" panose="02020603050405020304" pitchFamily="18" charset="0"/>
            </a:endParaRPr>
          </a:p>
        </p:txBody>
      </p:sp>
      <p:sp>
        <p:nvSpPr>
          <p:cNvPr id="1098759" name="Text Box 7"/>
          <p:cNvSpPr txBox="1">
            <a:spLocks noChangeArrowheads="1"/>
          </p:cNvSpPr>
          <p:nvPr/>
        </p:nvSpPr>
        <p:spPr bwMode="auto">
          <a:xfrm>
            <a:off x="165100" y="4203700"/>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val="3142412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D9B59DDE-5356-4BDF-B8F5-451F80F4CAFB}" type="slidenum">
              <a:rPr lang="en-US" altLang="en-US"/>
              <a:pPr/>
              <a:t>48</a:t>
            </a:fld>
            <a:endParaRPr lang="en-US" altLang="en-US"/>
          </a:p>
        </p:txBody>
      </p:sp>
      <p:sp>
        <p:nvSpPr>
          <p:cNvPr id="884740" name="Text Box 4"/>
          <p:cNvSpPr txBox="1">
            <a:spLocks noChangeArrowheads="1"/>
          </p:cNvSpPr>
          <p:nvPr/>
        </p:nvSpPr>
        <p:spPr bwMode="auto">
          <a:xfrm>
            <a:off x="1828800" y="1752600"/>
            <a:ext cx="4929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17.24  </a:t>
            </a:r>
            <a:r>
              <a:rPr lang="en-US" altLang="en-US" sz="2000" i="1">
                <a:latin typeface="Times New Roman" panose="02020603050405020304" pitchFamily="18" charset="0"/>
              </a:rPr>
              <a:t>ChangeCipherSpec message</a:t>
            </a:r>
          </a:p>
        </p:txBody>
      </p:sp>
      <p:pic>
        <p:nvPicPr>
          <p:cNvPr id="88474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8" y="2560638"/>
            <a:ext cx="8272462" cy="104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4744" name="Rectangle 8"/>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4745" name="Rectangle 9"/>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4746" name="Rectangle 10"/>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4747" name="Rectangle 11"/>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4748" name="Rectangle 12"/>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4749" name="Rectangle 13"/>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4750" name="Rectangle 14"/>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4751" name="Text Box 15"/>
          <p:cNvSpPr txBox="1">
            <a:spLocks noChangeArrowheads="1"/>
          </p:cNvSpPr>
          <p:nvPr/>
        </p:nvSpPr>
        <p:spPr bwMode="auto">
          <a:xfrm>
            <a:off x="1143000" y="0"/>
            <a:ext cx="61801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17.3.1  ChangeCipherSpec Protocol</a:t>
            </a:r>
          </a:p>
        </p:txBody>
      </p:sp>
    </p:spTree>
    <p:extLst>
      <p:ext uri="{BB962C8B-B14F-4D97-AF65-F5344CB8AC3E}">
        <p14:creationId xmlns:p14="http://schemas.microsoft.com/office/powerpoint/2010/main" val="2179843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C0F3D244-0293-47BA-ADA6-3FAD4D6E1882}" type="slidenum">
              <a:rPr lang="en-US" altLang="en-US"/>
              <a:pPr/>
              <a:t>49</a:t>
            </a:fld>
            <a:endParaRPr lang="en-US" altLang="en-US"/>
          </a:p>
        </p:txBody>
      </p:sp>
      <p:sp>
        <p:nvSpPr>
          <p:cNvPr id="889860" name="Text Box 4"/>
          <p:cNvSpPr txBox="1">
            <a:spLocks noChangeArrowheads="1"/>
          </p:cNvSpPr>
          <p:nvPr/>
        </p:nvSpPr>
        <p:spPr bwMode="auto">
          <a:xfrm>
            <a:off x="2765425" y="2133600"/>
            <a:ext cx="3417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17.25  </a:t>
            </a:r>
            <a:r>
              <a:rPr lang="en-US" altLang="en-US" sz="2000" i="1">
                <a:latin typeface="Times New Roman" panose="02020603050405020304" pitchFamily="18" charset="0"/>
              </a:rPr>
              <a:t>Alert message</a:t>
            </a:r>
          </a:p>
        </p:txBody>
      </p:sp>
      <p:pic>
        <p:nvPicPr>
          <p:cNvPr id="88986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8" y="2995613"/>
            <a:ext cx="8272462" cy="104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9864" name="Rectangle 8"/>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9865" name="Rectangle 9"/>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9866" name="Rectangle 10"/>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9867" name="Rectangle 11"/>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9868" name="Rectangle 12"/>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9869" name="Rectangle 13"/>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9870" name="Rectangle 14"/>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9871" name="Text Box 15"/>
          <p:cNvSpPr txBox="1">
            <a:spLocks noChangeArrowheads="1"/>
          </p:cNvSpPr>
          <p:nvPr/>
        </p:nvSpPr>
        <p:spPr bwMode="auto">
          <a:xfrm>
            <a:off x="1143000" y="0"/>
            <a:ext cx="37639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17.3.2  Alert Protocol</a:t>
            </a:r>
          </a:p>
        </p:txBody>
      </p:sp>
    </p:spTree>
    <p:extLst>
      <p:ext uri="{BB962C8B-B14F-4D97-AF65-F5344CB8AC3E}">
        <p14:creationId xmlns:p14="http://schemas.microsoft.com/office/powerpoint/2010/main" val="25287495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7772400" cy="579438"/>
          </a:xfrm>
        </p:spPr>
        <p:txBody>
          <a:bodyPr>
            <a:normAutofit fontScale="90000"/>
          </a:bodyPr>
          <a:lstStyle/>
          <a:p>
            <a:r>
              <a:rPr lang="en-US" dirty="0" smtClean="0">
                <a:solidFill>
                  <a:schemeClr val="tx1"/>
                </a:solidFill>
                <a:latin typeface="Times New Roman" pitchFamily="18" charset="0"/>
                <a:cs typeface="Times New Roman" pitchFamily="18" charset="0"/>
              </a:rPr>
              <a:t>Certificates: example</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381000" y="1219200"/>
            <a:ext cx="3048000" cy="1676400"/>
          </a:xfrm>
        </p:spPr>
        <p:txBody>
          <a:bodyPr/>
          <a:lstStyle/>
          <a:p>
            <a:r>
              <a:rPr lang="en-US" dirty="0" smtClean="0"/>
              <a:t>Important fields:</a:t>
            </a:r>
            <a:endParaRPr lang="en-US" dirty="0"/>
          </a:p>
        </p:txBody>
      </p:sp>
      <p:pic>
        <p:nvPicPr>
          <p:cNvPr id="68611" name="Picture 3"/>
          <p:cNvPicPr>
            <a:picLocks noChangeAspect="1" noChangeArrowheads="1"/>
          </p:cNvPicPr>
          <p:nvPr/>
        </p:nvPicPr>
        <p:blipFill>
          <a:blip r:embed="rId2" cstate="print"/>
          <a:srcRect b="30275"/>
          <a:stretch>
            <a:fillRect/>
          </a:stretch>
        </p:blipFill>
        <p:spPr bwMode="auto">
          <a:xfrm>
            <a:off x="3810000" y="1600200"/>
            <a:ext cx="5181600" cy="4343400"/>
          </a:xfrm>
          <a:prstGeom prst="rect">
            <a:avLst/>
          </a:prstGeom>
          <a:noFill/>
          <a:ln w="9525">
            <a:noFill/>
            <a:miter lim="800000"/>
            <a:headEnd/>
            <a:tailEnd/>
          </a:ln>
          <a:effectLst/>
        </p:spPr>
      </p:pic>
      <p:pic>
        <p:nvPicPr>
          <p:cNvPr id="68614" name="Picture 6"/>
          <p:cNvPicPr>
            <a:picLocks noChangeAspect="1" noChangeArrowheads="1"/>
          </p:cNvPicPr>
          <p:nvPr/>
        </p:nvPicPr>
        <p:blipFill>
          <a:blip r:embed="rId3" cstate="print"/>
          <a:srcRect l="5882" t="31651" r="27941" b="15749"/>
          <a:stretch>
            <a:fillRect/>
          </a:stretch>
        </p:blipFill>
        <p:spPr bwMode="auto">
          <a:xfrm>
            <a:off x="228600" y="2362200"/>
            <a:ext cx="3429000" cy="3276600"/>
          </a:xfrm>
          <a:prstGeom prst="rect">
            <a:avLst/>
          </a:prstGeom>
          <a:noFill/>
          <a:ln w="9525">
            <a:noFill/>
            <a:miter lim="800000"/>
            <a:headEnd/>
            <a:tailEnd/>
          </a:ln>
          <a:effectLst/>
        </p:spPr>
      </p:pic>
      <p:sp>
        <p:nvSpPr>
          <p:cNvPr id="6" name="Footer Placeholder 5"/>
          <p:cNvSpPr>
            <a:spLocks noGrp="1"/>
          </p:cNvSpPr>
          <p:nvPr>
            <p:ph type="ftr" sz="quarter" idx="11"/>
          </p:nvPr>
        </p:nvSpPr>
        <p:spPr/>
        <p:txBody>
          <a:bodyPr/>
          <a:lstStyle/>
          <a:p>
            <a:r>
              <a:rPr lang="en-US" smtClean="0"/>
              <a:t>FAST-NUCES</a:t>
            </a:r>
            <a:endParaRPr lang="en-US"/>
          </a:p>
        </p:txBody>
      </p:sp>
      <p:pic>
        <p:nvPicPr>
          <p:cNvPr id="7" name="Picture 6" descr="http://study.result.pk/wp-content/uploads/2011/07/National-University-of-Computer-and-Emerging-Sciences-NUCES-300x300.png"/>
          <p:cNvPicPr/>
          <p:nvPr/>
        </p:nvPicPr>
        <p:blipFill>
          <a:blip r:embed="rId4"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5743656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4D1FE964-3499-4C68-8E46-1672840E2298}" type="slidenum">
              <a:rPr lang="en-US" altLang="en-US"/>
              <a:pPr/>
              <a:t>50</a:t>
            </a:fld>
            <a:endParaRPr lang="en-US" altLang="en-US"/>
          </a:p>
        </p:txBody>
      </p:sp>
      <p:sp>
        <p:nvSpPr>
          <p:cNvPr id="886788" name="Text Box 4"/>
          <p:cNvSpPr txBox="1">
            <a:spLocks noChangeArrowheads="1"/>
          </p:cNvSpPr>
          <p:nvPr/>
        </p:nvSpPr>
        <p:spPr bwMode="auto">
          <a:xfrm>
            <a:off x="1217613" y="2057400"/>
            <a:ext cx="6161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17.26  </a:t>
            </a:r>
            <a:r>
              <a:rPr lang="en-US" altLang="en-US" sz="2000" i="1">
                <a:latin typeface="Times New Roman" panose="02020603050405020304" pitchFamily="18" charset="0"/>
              </a:rPr>
              <a:t>Generic header for Handshake Protocol</a:t>
            </a:r>
          </a:p>
        </p:txBody>
      </p:sp>
      <p:pic>
        <p:nvPicPr>
          <p:cNvPr id="88679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3" y="2693988"/>
            <a:ext cx="8281987" cy="142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6792" name="Rectangle 8"/>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6793" name="Rectangle 9"/>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6794" name="Rectangle 10"/>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6795" name="Rectangle 11"/>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6796" name="Rectangle 12"/>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6797" name="Rectangle 13"/>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6798" name="Rectangle 14"/>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886799" name="Text Box 15"/>
          <p:cNvSpPr txBox="1">
            <a:spLocks noChangeArrowheads="1"/>
          </p:cNvSpPr>
          <p:nvPr/>
        </p:nvSpPr>
        <p:spPr bwMode="auto">
          <a:xfrm>
            <a:off x="1143000" y="0"/>
            <a:ext cx="48466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17.3.3  Handshake Protocol</a:t>
            </a:r>
          </a:p>
        </p:txBody>
      </p:sp>
    </p:spTree>
    <p:extLst>
      <p:ext uri="{BB962C8B-B14F-4D97-AF65-F5344CB8AC3E}">
        <p14:creationId xmlns:p14="http://schemas.microsoft.com/office/powerpoint/2010/main" val="41234188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8311B792-8F16-4435-AB89-129C49659DC0}" type="slidenum">
              <a:rPr lang="en-US" altLang="en-US"/>
              <a:pPr/>
              <a:t>51</a:t>
            </a:fld>
            <a:endParaRPr lang="en-US" altLang="en-US"/>
          </a:p>
        </p:txBody>
      </p:sp>
      <p:sp>
        <p:nvSpPr>
          <p:cNvPr id="1108996" name="Rectangle 4"/>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08997" name="Rectangle 5"/>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08998" name="Rectangle 6"/>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08999" name="Rectangle 7"/>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09000" name="Rectangle 8"/>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09001" name="Rectangle 9"/>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09002" name="Rectangle 10"/>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09003" name="Text Box 11"/>
          <p:cNvSpPr txBox="1">
            <a:spLocks noChangeArrowheads="1"/>
          </p:cNvSpPr>
          <p:nvPr/>
        </p:nvSpPr>
        <p:spPr bwMode="auto">
          <a:xfrm>
            <a:off x="1143000" y="0"/>
            <a:ext cx="3163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17.3.3  </a:t>
            </a:r>
            <a:r>
              <a:rPr lang="en-US" altLang="en-US" i="1">
                <a:latin typeface="Times New Roman" panose="02020603050405020304" pitchFamily="18" charset="0"/>
              </a:rPr>
              <a:t>Continued</a:t>
            </a:r>
          </a:p>
        </p:txBody>
      </p:sp>
      <p:pic>
        <p:nvPicPr>
          <p:cNvPr id="110900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888" y="1319213"/>
            <a:ext cx="5102225" cy="531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09006" name="Text Box 14"/>
          <p:cNvSpPr txBox="1">
            <a:spLocks noChangeArrowheads="1"/>
          </p:cNvSpPr>
          <p:nvPr/>
        </p:nvSpPr>
        <p:spPr bwMode="auto">
          <a:xfrm>
            <a:off x="1217613" y="762000"/>
            <a:ext cx="486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Table 17.5  </a:t>
            </a:r>
            <a:r>
              <a:rPr lang="en-US" altLang="en-US" sz="2000" i="1">
                <a:latin typeface="Times New Roman" panose="02020603050405020304" pitchFamily="18" charset="0"/>
              </a:rPr>
              <a:t>Types of Handshake messages</a:t>
            </a:r>
          </a:p>
        </p:txBody>
      </p:sp>
    </p:spTree>
    <p:extLst>
      <p:ext uri="{BB962C8B-B14F-4D97-AF65-F5344CB8AC3E}">
        <p14:creationId xmlns:p14="http://schemas.microsoft.com/office/powerpoint/2010/main" val="40439515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6FF55FD9-1522-4FC9-8CA0-9BAEB10C7D11}" type="slidenum">
              <a:rPr lang="en-US" altLang="en-US"/>
              <a:pPr/>
              <a:t>52</a:t>
            </a:fld>
            <a:endParaRPr lang="en-US" altLang="en-US"/>
          </a:p>
        </p:txBody>
      </p:sp>
      <p:sp>
        <p:nvSpPr>
          <p:cNvPr id="969732" name="Text Box 4"/>
          <p:cNvSpPr txBox="1">
            <a:spLocks noChangeArrowheads="1"/>
          </p:cNvSpPr>
          <p:nvPr/>
        </p:nvSpPr>
        <p:spPr bwMode="auto">
          <a:xfrm>
            <a:off x="1219200" y="533400"/>
            <a:ext cx="4268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17.27  </a:t>
            </a:r>
            <a:r>
              <a:rPr lang="en-US" altLang="en-US" sz="2000" i="1">
                <a:latin typeface="Times New Roman" panose="02020603050405020304" pitchFamily="18" charset="0"/>
              </a:rPr>
              <a:t>Virtual tributary types</a:t>
            </a:r>
          </a:p>
        </p:txBody>
      </p:sp>
      <p:pic>
        <p:nvPicPr>
          <p:cNvPr id="96973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3" y="3000375"/>
            <a:ext cx="8281987"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9736" name="Rectangle 8"/>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69737" name="Rectangle 9"/>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69738" name="Rectangle 10"/>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69739" name="Rectangle 11"/>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69740" name="Rectangle 12"/>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69741" name="Rectangle 13"/>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69742" name="Rectangle 14"/>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69744" name="Text Box 16"/>
          <p:cNvSpPr txBox="1">
            <a:spLocks noChangeArrowheads="1"/>
          </p:cNvSpPr>
          <p:nvPr/>
        </p:nvSpPr>
        <p:spPr bwMode="auto">
          <a:xfrm>
            <a:off x="1143000" y="0"/>
            <a:ext cx="3163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17.3.3  </a:t>
            </a:r>
            <a:r>
              <a:rPr lang="en-US" altLang="en-US" i="1">
                <a:latin typeface="Times New Roman" panose="02020603050405020304" pitchFamily="18" charset="0"/>
              </a:rPr>
              <a:t>Continued</a:t>
            </a:r>
          </a:p>
        </p:txBody>
      </p:sp>
    </p:spTree>
    <p:extLst>
      <p:ext uri="{BB962C8B-B14F-4D97-AF65-F5344CB8AC3E}">
        <p14:creationId xmlns:p14="http://schemas.microsoft.com/office/powerpoint/2010/main" val="7211168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C6E6D836-854A-4B4A-AED3-BF54FE6930EC}" type="slidenum">
              <a:rPr lang="en-US" altLang="en-US"/>
              <a:pPr/>
              <a:t>53</a:t>
            </a:fld>
            <a:endParaRPr lang="en-US" altLang="en-US"/>
          </a:p>
        </p:txBody>
      </p:sp>
      <p:sp>
        <p:nvSpPr>
          <p:cNvPr id="971780" name="Text Box 4"/>
          <p:cNvSpPr txBox="1">
            <a:spLocks noChangeArrowheads="1"/>
          </p:cNvSpPr>
          <p:nvPr/>
        </p:nvSpPr>
        <p:spPr bwMode="auto">
          <a:xfrm>
            <a:off x="1152525" y="565150"/>
            <a:ext cx="4106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17.28  </a:t>
            </a:r>
            <a:r>
              <a:rPr lang="en-US" altLang="en-US" sz="2000" i="1">
                <a:latin typeface="Times New Roman" panose="02020603050405020304" pitchFamily="18" charset="0"/>
              </a:rPr>
              <a:t>ClientHello message</a:t>
            </a:r>
          </a:p>
        </p:txBody>
      </p:sp>
      <p:pic>
        <p:nvPicPr>
          <p:cNvPr id="97178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400" y="1143000"/>
            <a:ext cx="7569200" cy="509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1784" name="Rectangle 8"/>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1785" name="Rectangle 9"/>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1786" name="Rectangle 10"/>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1787" name="Rectangle 11"/>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1788" name="Rectangle 12"/>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1789" name="Rectangle 13"/>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1790" name="Rectangle 14"/>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1792" name="Text Box 16"/>
          <p:cNvSpPr txBox="1">
            <a:spLocks noChangeArrowheads="1"/>
          </p:cNvSpPr>
          <p:nvPr/>
        </p:nvSpPr>
        <p:spPr bwMode="auto">
          <a:xfrm>
            <a:off x="1143000" y="0"/>
            <a:ext cx="3163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17.3.3  </a:t>
            </a:r>
            <a:r>
              <a:rPr lang="en-US" altLang="en-US" i="1">
                <a:latin typeface="Times New Roman" panose="02020603050405020304" pitchFamily="18" charset="0"/>
              </a:rPr>
              <a:t>Continued</a:t>
            </a:r>
          </a:p>
        </p:txBody>
      </p:sp>
    </p:spTree>
    <p:extLst>
      <p:ext uri="{BB962C8B-B14F-4D97-AF65-F5344CB8AC3E}">
        <p14:creationId xmlns:p14="http://schemas.microsoft.com/office/powerpoint/2010/main" val="20222912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1208FAA0-91D4-42DD-8623-9D21337C0363}" type="slidenum">
              <a:rPr lang="en-US" altLang="en-US"/>
              <a:pPr/>
              <a:t>54</a:t>
            </a:fld>
            <a:endParaRPr lang="en-US" altLang="en-US"/>
          </a:p>
        </p:txBody>
      </p:sp>
      <p:sp>
        <p:nvSpPr>
          <p:cNvPr id="973828" name="Text Box 4"/>
          <p:cNvSpPr txBox="1">
            <a:spLocks noChangeArrowheads="1"/>
          </p:cNvSpPr>
          <p:nvPr/>
        </p:nvSpPr>
        <p:spPr bwMode="auto">
          <a:xfrm>
            <a:off x="1143000" y="533400"/>
            <a:ext cx="4149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17.29  </a:t>
            </a:r>
            <a:r>
              <a:rPr lang="en-US" altLang="en-US" sz="2000" i="1">
                <a:latin typeface="Times New Roman" panose="02020603050405020304" pitchFamily="18" charset="0"/>
              </a:rPr>
              <a:t>ServerHello message</a:t>
            </a:r>
          </a:p>
        </p:txBody>
      </p:sp>
      <p:pic>
        <p:nvPicPr>
          <p:cNvPr id="9738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2025650"/>
            <a:ext cx="8255000" cy="368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3832" name="Rectangle 8"/>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3833" name="Rectangle 9"/>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3834" name="Rectangle 10"/>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3835" name="Rectangle 11"/>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3836" name="Rectangle 12"/>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3837" name="Rectangle 13"/>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3838" name="Rectangle 14"/>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3841" name="Text Box 17"/>
          <p:cNvSpPr txBox="1">
            <a:spLocks noChangeArrowheads="1"/>
          </p:cNvSpPr>
          <p:nvPr/>
        </p:nvSpPr>
        <p:spPr bwMode="auto">
          <a:xfrm>
            <a:off x="1143000" y="0"/>
            <a:ext cx="3163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17.3.3  </a:t>
            </a:r>
            <a:r>
              <a:rPr lang="en-US" altLang="en-US" i="1">
                <a:latin typeface="Times New Roman" panose="02020603050405020304" pitchFamily="18" charset="0"/>
              </a:rPr>
              <a:t>Continued</a:t>
            </a:r>
          </a:p>
        </p:txBody>
      </p:sp>
    </p:spTree>
    <p:extLst>
      <p:ext uri="{BB962C8B-B14F-4D97-AF65-F5344CB8AC3E}">
        <p14:creationId xmlns:p14="http://schemas.microsoft.com/office/powerpoint/2010/main" val="36699510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E9E16504-EADE-41A5-A657-5A964509F2A6}" type="slidenum">
              <a:rPr lang="en-US" altLang="en-US"/>
              <a:pPr/>
              <a:t>55</a:t>
            </a:fld>
            <a:endParaRPr lang="en-US" altLang="en-US"/>
          </a:p>
        </p:txBody>
      </p:sp>
      <p:sp>
        <p:nvSpPr>
          <p:cNvPr id="975876" name="Text Box 4"/>
          <p:cNvSpPr txBox="1">
            <a:spLocks noChangeArrowheads="1"/>
          </p:cNvSpPr>
          <p:nvPr/>
        </p:nvSpPr>
        <p:spPr bwMode="auto">
          <a:xfrm>
            <a:off x="1217613" y="533400"/>
            <a:ext cx="399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17.30  </a:t>
            </a:r>
            <a:r>
              <a:rPr lang="en-US" altLang="en-US" sz="2000" i="1">
                <a:latin typeface="Times New Roman" panose="02020603050405020304" pitchFamily="18" charset="0"/>
              </a:rPr>
              <a:t>Certificate message</a:t>
            </a:r>
          </a:p>
        </p:txBody>
      </p:sp>
      <p:pic>
        <p:nvPicPr>
          <p:cNvPr id="9758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1655763"/>
            <a:ext cx="8245475" cy="421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5880" name="Rectangle 8"/>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5881" name="Rectangle 9"/>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5882" name="Rectangle 10"/>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5883" name="Rectangle 11"/>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5884" name="Rectangle 12"/>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5885" name="Rectangle 13"/>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5886" name="Rectangle 14"/>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5888" name="Text Box 16"/>
          <p:cNvSpPr txBox="1">
            <a:spLocks noChangeArrowheads="1"/>
          </p:cNvSpPr>
          <p:nvPr/>
        </p:nvSpPr>
        <p:spPr bwMode="auto">
          <a:xfrm>
            <a:off x="1143000" y="0"/>
            <a:ext cx="3163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17.3.3  </a:t>
            </a:r>
            <a:r>
              <a:rPr lang="en-US" altLang="en-US" i="1">
                <a:latin typeface="Times New Roman" panose="02020603050405020304" pitchFamily="18" charset="0"/>
              </a:rPr>
              <a:t>Continued</a:t>
            </a:r>
          </a:p>
        </p:txBody>
      </p:sp>
    </p:spTree>
    <p:extLst>
      <p:ext uri="{BB962C8B-B14F-4D97-AF65-F5344CB8AC3E}">
        <p14:creationId xmlns:p14="http://schemas.microsoft.com/office/powerpoint/2010/main" val="20754539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AE0AEDE1-7748-4170-839F-E5EAE05EB4A4}" type="slidenum">
              <a:rPr lang="en-US" altLang="en-US"/>
              <a:pPr/>
              <a:t>56</a:t>
            </a:fld>
            <a:endParaRPr lang="en-US" altLang="en-US"/>
          </a:p>
        </p:txBody>
      </p:sp>
      <p:sp>
        <p:nvSpPr>
          <p:cNvPr id="979972" name="Text Box 4"/>
          <p:cNvSpPr txBox="1">
            <a:spLocks noChangeArrowheads="1"/>
          </p:cNvSpPr>
          <p:nvPr/>
        </p:nvSpPr>
        <p:spPr bwMode="auto">
          <a:xfrm>
            <a:off x="1143000" y="533400"/>
            <a:ext cx="5027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17.31  </a:t>
            </a:r>
            <a:r>
              <a:rPr lang="en-US" altLang="en-US" sz="2000" i="1">
                <a:latin typeface="Times New Roman" panose="02020603050405020304" pitchFamily="18" charset="0"/>
              </a:rPr>
              <a:t>ServerKeyExchange message</a:t>
            </a:r>
          </a:p>
        </p:txBody>
      </p:sp>
      <p:pic>
        <p:nvPicPr>
          <p:cNvPr id="9799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 y="2133600"/>
            <a:ext cx="8372475" cy="29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9976" name="Rectangle 8"/>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9977" name="Rectangle 9"/>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9978" name="Rectangle 10"/>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9979" name="Rectangle 11"/>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9980" name="Rectangle 12"/>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9981" name="Rectangle 13"/>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9982" name="Rectangle 14"/>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79984" name="Text Box 16"/>
          <p:cNvSpPr txBox="1">
            <a:spLocks noChangeArrowheads="1"/>
          </p:cNvSpPr>
          <p:nvPr/>
        </p:nvSpPr>
        <p:spPr bwMode="auto">
          <a:xfrm>
            <a:off x="1143000" y="0"/>
            <a:ext cx="3163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17.3.3  </a:t>
            </a:r>
            <a:r>
              <a:rPr lang="en-US" altLang="en-US" i="1">
                <a:latin typeface="Times New Roman" panose="02020603050405020304" pitchFamily="18" charset="0"/>
              </a:rPr>
              <a:t>Continued</a:t>
            </a:r>
          </a:p>
        </p:txBody>
      </p:sp>
    </p:spTree>
    <p:extLst>
      <p:ext uri="{BB962C8B-B14F-4D97-AF65-F5344CB8AC3E}">
        <p14:creationId xmlns:p14="http://schemas.microsoft.com/office/powerpoint/2010/main" val="1707176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C69DDAB3-B245-45E9-A1DF-DF3714B210AE}" type="slidenum">
              <a:rPr lang="en-US" altLang="en-US"/>
              <a:pPr/>
              <a:t>57</a:t>
            </a:fld>
            <a:endParaRPr lang="en-US" altLang="en-US"/>
          </a:p>
        </p:txBody>
      </p:sp>
      <p:sp>
        <p:nvSpPr>
          <p:cNvPr id="982020" name="Text Box 4"/>
          <p:cNvSpPr txBox="1">
            <a:spLocks noChangeArrowheads="1"/>
          </p:cNvSpPr>
          <p:nvPr/>
        </p:nvSpPr>
        <p:spPr bwMode="auto">
          <a:xfrm>
            <a:off x="1143000" y="533400"/>
            <a:ext cx="482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17.32  </a:t>
            </a:r>
            <a:r>
              <a:rPr lang="en-US" altLang="en-US" sz="2000" i="1">
                <a:latin typeface="Times New Roman" panose="02020603050405020304" pitchFamily="18" charset="0"/>
              </a:rPr>
              <a:t>CertificateRequest message</a:t>
            </a:r>
          </a:p>
        </p:txBody>
      </p:sp>
      <p:pic>
        <p:nvPicPr>
          <p:cNvPr id="9820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95425"/>
            <a:ext cx="838200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2024" name="Rectangle 8"/>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82025" name="Rectangle 9"/>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82026" name="Rectangle 10"/>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82027" name="Rectangle 11"/>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82028" name="Rectangle 12"/>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82029" name="Rectangle 13"/>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82030" name="Rectangle 14"/>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82032" name="Text Box 16"/>
          <p:cNvSpPr txBox="1">
            <a:spLocks noChangeArrowheads="1"/>
          </p:cNvSpPr>
          <p:nvPr/>
        </p:nvSpPr>
        <p:spPr bwMode="auto">
          <a:xfrm>
            <a:off x="1143000" y="0"/>
            <a:ext cx="3163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17.3.3  </a:t>
            </a:r>
            <a:r>
              <a:rPr lang="en-US" altLang="en-US" i="1">
                <a:latin typeface="Times New Roman" panose="02020603050405020304" pitchFamily="18" charset="0"/>
              </a:rPr>
              <a:t>Continued</a:t>
            </a:r>
          </a:p>
        </p:txBody>
      </p:sp>
    </p:spTree>
    <p:extLst>
      <p:ext uri="{BB962C8B-B14F-4D97-AF65-F5344CB8AC3E}">
        <p14:creationId xmlns:p14="http://schemas.microsoft.com/office/powerpoint/2010/main" val="11732070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D9D9E613-92F9-45DD-B847-85DAFA38CF90}" type="slidenum">
              <a:rPr lang="en-US" altLang="en-US"/>
              <a:pPr/>
              <a:t>58</a:t>
            </a:fld>
            <a:endParaRPr lang="en-US" altLang="en-US"/>
          </a:p>
        </p:txBody>
      </p:sp>
      <p:sp>
        <p:nvSpPr>
          <p:cNvPr id="984068" name="Text Box 4"/>
          <p:cNvSpPr txBox="1">
            <a:spLocks noChangeArrowheads="1"/>
          </p:cNvSpPr>
          <p:nvPr/>
        </p:nvSpPr>
        <p:spPr bwMode="auto">
          <a:xfrm>
            <a:off x="1141413" y="533400"/>
            <a:ext cx="4714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17.33  </a:t>
            </a:r>
            <a:r>
              <a:rPr lang="en-US" altLang="en-US" sz="2000" i="1">
                <a:latin typeface="Times New Roman" panose="02020603050405020304" pitchFamily="18" charset="0"/>
              </a:rPr>
              <a:t>ServerHelloDone message</a:t>
            </a:r>
          </a:p>
        </p:txBody>
      </p:sp>
      <p:pic>
        <p:nvPicPr>
          <p:cNvPr id="98407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63" y="2928938"/>
            <a:ext cx="8428037" cy="1414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4072" name="Rectangle 8"/>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84073" name="Rectangle 9"/>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84074" name="Rectangle 10"/>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84075" name="Rectangle 11"/>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84076" name="Rectangle 12"/>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84077" name="Rectangle 13"/>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84078" name="Rectangle 14"/>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84080" name="Text Box 16"/>
          <p:cNvSpPr txBox="1">
            <a:spLocks noChangeArrowheads="1"/>
          </p:cNvSpPr>
          <p:nvPr/>
        </p:nvSpPr>
        <p:spPr bwMode="auto">
          <a:xfrm>
            <a:off x="1143000" y="0"/>
            <a:ext cx="3163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17.3.3  </a:t>
            </a:r>
            <a:r>
              <a:rPr lang="en-US" altLang="en-US" i="1">
                <a:latin typeface="Times New Roman" panose="02020603050405020304" pitchFamily="18" charset="0"/>
              </a:rPr>
              <a:t>Continued</a:t>
            </a:r>
          </a:p>
        </p:txBody>
      </p:sp>
    </p:spTree>
    <p:extLst>
      <p:ext uri="{BB962C8B-B14F-4D97-AF65-F5344CB8AC3E}">
        <p14:creationId xmlns:p14="http://schemas.microsoft.com/office/powerpoint/2010/main" val="30049416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A7BB8ECB-EEC6-4407-985D-4DFC0BECCB22}" type="slidenum">
              <a:rPr lang="en-US" altLang="en-US"/>
              <a:pPr/>
              <a:t>59</a:t>
            </a:fld>
            <a:endParaRPr lang="en-US" altLang="en-US"/>
          </a:p>
        </p:txBody>
      </p:sp>
      <p:sp>
        <p:nvSpPr>
          <p:cNvPr id="986116" name="Text Box 4"/>
          <p:cNvSpPr txBox="1">
            <a:spLocks noChangeArrowheads="1"/>
          </p:cNvSpPr>
          <p:nvPr/>
        </p:nvSpPr>
        <p:spPr bwMode="auto">
          <a:xfrm>
            <a:off x="1141413" y="533400"/>
            <a:ext cx="4641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17.34  </a:t>
            </a:r>
            <a:r>
              <a:rPr lang="en-US" altLang="en-US" sz="2000" i="1">
                <a:latin typeface="Times New Roman" panose="02020603050405020304" pitchFamily="18" charset="0"/>
              </a:rPr>
              <a:t>CertificateVerify message</a:t>
            </a:r>
          </a:p>
        </p:txBody>
      </p:sp>
      <p:pic>
        <p:nvPicPr>
          <p:cNvPr id="98611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622550"/>
            <a:ext cx="8382000" cy="202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6120" name="Rectangle 8"/>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86121" name="Rectangle 9"/>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86122" name="Rectangle 10"/>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86123" name="Rectangle 11"/>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86124" name="Rectangle 12"/>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86125" name="Rectangle 13"/>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86126" name="Rectangle 14"/>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86128" name="Text Box 16"/>
          <p:cNvSpPr txBox="1">
            <a:spLocks noChangeArrowheads="1"/>
          </p:cNvSpPr>
          <p:nvPr/>
        </p:nvSpPr>
        <p:spPr bwMode="auto">
          <a:xfrm>
            <a:off x="1143000" y="0"/>
            <a:ext cx="3163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17.3.3  </a:t>
            </a:r>
            <a:r>
              <a:rPr lang="en-US" altLang="en-US" i="1">
                <a:latin typeface="Times New Roman" panose="02020603050405020304" pitchFamily="18" charset="0"/>
              </a:rPr>
              <a:t>Continued</a:t>
            </a:r>
          </a:p>
        </p:txBody>
      </p:sp>
    </p:spTree>
    <p:extLst>
      <p:ext uri="{BB962C8B-B14F-4D97-AF65-F5344CB8AC3E}">
        <p14:creationId xmlns:p14="http://schemas.microsoft.com/office/powerpoint/2010/main" val="2072088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7772400" cy="655638"/>
          </a:xfrm>
        </p:spPr>
        <p:txBody>
          <a:bodyPr>
            <a:normAutofit fontScale="90000"/>
          </a:bodyPr>
          <a:lstStyle/>
          <a:p>
            <a:r>
              <a:rPr lang="en-US" dirty="0" smtClean="0">
                <a:solidFill>
                  <a:schemeClr val="tx1"/>
                </a:solidFill>
                <a:latin typeface="Times New Roman" pitchFamily="18" charset="0"/>
                <a:cs typeface="Times New Roman" pitchFamily="18" charset="0"/>
              </a:rPr>
              <a:t>Certificate Authorities</a:t>
            </a:r>
            <a:endParaRPr lang="en-US" dirty="0">
              <a:solidFill>
                <a:schemeClr val="tx1"/>
              </a:solidFill>
              <a:latin typeface="Times New Roman" pitchFamily="18" charset="0"/>
              <a:cs typeface="Times New Roman" pitchFamily="18" charset="0"/>
            </a:endParaRPr>
          </a:p>
        </p:txBody>
      </p:sp>
      <p:pic>
        <p:nvPicPr>
          <p:cNvPr id="67586" name="Picture 2"/>
          <p:cNvPicPr>
            <a:picLocks noGrp="1" noChangeAspect="1" noChangeArrowheads="1"/>
          </p:cNvPicPr>
          <p:nvPr>
            <p:ph idx="1"/>
          </p:nvPr>
        </p:nvPicPr>
        <p:blipFill>
          <a:blip r:embed="rId2" cstate="print"/>
          <a:stretch>
            <a:fillRect/>
          </a:stretch>
        </p:blipFill>
        <p:spPr bwMode="auto">
          <a:xfrm>
            <a:off x="4038600" y="2057400"/>
            <a:ext cx="4823980" cy="4114800"/>
          </a:xfrm>
          <a:prstGeom prst="rect">
            <a:avLst/>
          </a:prstGeom>
          <a:noFill/>
          <a:ln w="9525">
            <a:noFill/>
            <a:miter lim="800000"/>
            <a:headEnd/>
            <a:tailEnd/>
          </a:ln>
          <a:effectLst/>
        </p:spPr>
      </p:pic>
      <p:sp>
        <p:nvSpPr>
          <p:cNvPr id="9" name="TextBox 8"/>
          <p:cNvSpPr txBox="1"/>
          <p:nvPr/>
        </p:nvSpPr>
        <p:spPr>
          <a:xfrm>
            <a:off x="304800" y="2362200"/>
            <a:ext cx="3441968" cy="2278444"/>
          </a:xfrm>
          <a:prstGeom prst="rect">
            <a:avLst/>
          </a:prstGeom>
          <a:noFill/>
        </p:spPr>
        <p:txBody>
          <a:bodyPr wrap="none" rtlCol="0">
            <a:spAutoFit/>
          </a:bodyPr>
          <a:lstStyle/>
          <a:p>
            <a:pPr>
              <a:lnSpc>
                <a:spcPts val="3500"/>
              </a:lnSpc>
            </a:pPr>
            <a:r>
              <a:rPr lang="en-US" dirty="0" smtClean="0">
                <a:latin typeface="Times New Roman" pitchFamily="18" charset="0"/>
                <a:cs typeface="Times New Roman" pitchFamily="18" charset="0"/>
              </a:rPr>
              <a:t>Browsers accept certificates from a</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large number of CAs</a:t>
            </a:r>
          </a:p>
          <a:p>
            <a:pPr>
              <a:lnSpc>
                <a:spcPts val="3500"/>
              </a:lnSpc>
            </a:pPr>
            <a:endParaRPr lang="en-US" dirty="0">
              <a:latin typeface="Times New Roman" pitchFamily="18" charset="0"/>
              <a:cs typeface="Times New Roman" pitchFamily="18" charset="0"/>
            </a:endParaRPr>
          </a:p>
          <a:p>
            <a:pPr>
              <a:lnSpc>
                <a:spcPts val="3500"/>
              </a:lnSpc>
            </a:pPr>
            <a:r>
              <a:rPr lang="en-US" dirty="0" smtClean="0">
                <a:latin typeface="Times New Roman" pitchFamily="18" charset="0"/>
                <a:cs typeface="Times New Roman" pitchFamily="18" charset="0"/>
              </a:rPr>
              <a:t>top level CAs ≈ 600</a:t>
            </a:r>
          </a:p>
          <a:p>
            <a:pPr>
              <a:lnSpc>
                <a:spcPts val="3500"/>
              </a:lnSpc>
            </a:pPr>
            <a:r>
              <a:rPr lang="en-US" dirty="0" smtClean="0">
                <a:latin typeface="Times New Roman" pitchFamily="18" charset="0"/>
                <a:cs typeface="Times New Roman" pitchFamily="18" charset="0"/>
              </a:rPr>
              <a:t>Intermediate CAs </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1200</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US" smtClean="0"/>
              <a:t>FAST-NUCES</a:t>
            </a:r>
            <a:endParaRPr lang="en-US"/>
          </a:p>
        </p:txBody>
      </p:sp>
      <p:pic>
        <p:nvPicPr>
          <p:cNvPr id="6" name="Picture 5" descr="http://study.result.pk/wp-content/uploads/2011/07/National-University-of-Computer-and-Emerging-Sciences-NUCES-300x300.png"/>
          <p:cNvPicPr/>
          <p:nvPr/>
        </p:nvPicPr>
        <p:blipFill>
          <a:blip r:embed="rId3" cstate="print"/>
          <a:srcRect/>
          <a:stretch>
            <a:fillRect/>
          </a:stretch>
        </p:blipFill>
        <p:spPr bwMode="auto">
          <a:xfrm>
            <a:off x="457200" y="6248400"/>
            <a:ext cx="478808" cy="381000"/>
          </a:xfrm>
          <a:prstGeom prst="rect">
            <a:avLst/>
          </a:prstGeom>
          <a:noFill/>
          <a:ln w="9525">
            <a:noFill/>
            <a:miter lim="800000"/>
            <a:headEnd/>
            <a:tailEnd/>
          </a:ln>
        </p:spPr>
      </p:pic>
    </p:spTree>
    <p:extLst>
      <p:ext uri="{BB962C8B-B14F-4D97-AF65-F5344CB8AC3E}">
        <p14:creationId xmlns:p14="http://schemas.microsoft.com/office/powerpoint/2010/main" val="21704628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2ABB8BF7-AEF2-49F4-920F-864E5550E899}" type="slidenum">
              <a:rPr lang="en-US" altLang="en-US"/>
              <a:pPr/>
              <a:t>60</a:t>
            </a:fld>
            <a:endParaRPr lang="en-US" altLang="en-US"/>
          </a:p>
        </p:txBody>
      </p:sp>
      <p:sp>
        <p:nvSpPr>
          <p:cNvPr id="990212" name="Text Box 4"/>
          <p:cNvSpPr txBox="1">
            <a:spLocks noChangeArrowheads="1"/>
          </p:cNvSpPr>
          <p:nvPr/>
        </p:nvSpPr>
        <p:spPr bwMode="auto">
          <a:xfrm>
            <a:off x="1217613" y="533400"/>
            <a:ext cx="498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17.36  </a:t>
            </a:r>
            <a:r>
              <a:rPr lang="en-US" altLang="en-US" sz="2000" i="1">
                <a:latin typeface="Times New Roman" panose="02020603050405020304" pitchFamily="18" charset="0"/>
              </a:rPr>
              <a:t>ClientKeyExchange message</a:t>
            </a:r>
          </a:p>
        </p:txBody>
      </p:sp>
      <p:pic>
        <p:nvPicPr>
          <p:cNvPr id="9902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851150"/>
            <a:ext cx="8382000" cy="202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0216" name="Rectangle 8"/>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90217" name="Rectangle 9"/>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90218" name="Rectangle 10"/>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90219" name="Rectangle 11"/>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90220" name="Rectangle 12"/>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90221" name="Rectangle 13"/>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90222" name="Rectangle 14"/>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90224" name="Text Box 16"/>
          <p:cNvSpPr txBox="1">
            <a:spLocks noChangeArrowheads="1"/>
          </p:cNvSpPr>
          <p:nvPr/>
        </p:nvSpPr>
        <p:spPr bwMode="auto">
          <a:xfrm>
            <a:off x="1143000" y="0"/>
            <a:ext cx="3163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17.3.3  </a:t>
            </a:r>
            <a:r>
              <a:rPr lang="en-US" altLang="en-US" i="1">
                <a:latin typeface="Times New Roman" panose="02020603050405020304" pitchFamily="18" charset="0"/>
              </a:rPr>
              <a:t>Continued</a:t>
            </a:r>
          </a:p>
        </p:txBody>
      </p:sp>
    </p:spTree>
    <p:extLst>
      <p:ext uri="{BB962C8B-B14F-4D97-AF65-F5344CB8AC3E}">
        <p14:creationId xmlns:p14="http://schemas.microsoft.com/office/powerpoint/2010/main" val="38859364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4C468D53-3E16-48E0-9120-DC219059E3F9}" type="slidenum">
              <a:rPr lang="en-US" altLang="en-US"/>
              <a:pPr/>
              <a:t>61</a:t>
            </a:fld>
            <a:endParaRPr lang="en-US" altLang="en-US"/>
          </a:p>
        </p:txBody>
      </p:sp>
      <p:sp>
        <p:nvSpPr>
          <p:cNvPr id="992260" name="Text Box 4"/>
          <p:cNvSpPr txBox="1">
            <a:spLocks noChangeArrowheads="1"/>
          </p:cNvSpPr>
          <p:nvPr/>
        </p:nvSpPr>
        <p:spPr bwMode="auto">
          <a:xfrm>
            <a:off x="1141413" y="533400"/>
            <a:ext cx="3827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17.37  </a:t>
            </a:r>
            <a:r>
              <a:rPr lang="en-US" altLang="en-US" sz="2000" i="1">
                <a:latin typeface="Times New Roman" panose="02020603050405020304" pitchFamily="18" charset="0"/>
              </a:rPr>
              <a:t>Finished message</a:t>
            </a:r>
          </a:p>
        </p:txBody>
      </p:sp>
      <p:pic>
        <p:nvPicPr>
          <p:cNvPr id="99226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1982788"/>
            <a:ext cx="8829675" cy="365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2264" name="Rectangle 8"/>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92265" name="Rectangle 9"/>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92266" name="Rectangle 10"/>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92267" name="Rectangle 11"/>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92268" name="Rectangle 12"/>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92269" name="Rectangle 13"/>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92270" name="Rectangle 14"/>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992272" name="Text Box 16"/>
          <p:cNvSpPr txBox="1">
            <a:spLocks noChangeArrowheads="1"/>
          </p:cNvSpPr>
          <p:nvPr/>
        </p:nvSpPr>
        <p:spPr bwMode="auto">
          <a:xfrm>
            <a:off x="1143000" y="0"/>
            <a:ext cx="3163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17.3.3  </a:t>
            </a:r>
            <a:r>
              <a:rPr lang="en-US" altLang="en-US" i="1">
                <a:latin typeface="Times New Roman" panose="02020603050405020304" pitchFamily="18" charset="0"/>
              </a:rPr>
              <a:t>Continued</a:t>
            </a:r>
          </a:p>
        </p:txBody>
      </p:sp>
    </p:spTree>
    <p:extLst>
      <p:ext uri="{BB962C8B-B14F-4D97-AF65-F5344CB8AC3E}">
        <p14:creationId xmlns:p14="http://schemas.microsoft.com/office/powerpoint/2010/main" val="6503956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0499601D-40DC-435C-A86E-8A07BCD67C45}" type="slidenum">
              <a:rPr lang="en-US" altLang="en-US"/>
              <a:pPr/>
              <a:t>62</a:t>
            </a:fld>
            <a:endParaRPr lang="en-US" altLang="en-US"/>
          </a:p>
        </p:txBody>
      </p:sp>
      <p:sp>
        <p:nvSpPr>
          <p:cNvPr id="1113090"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309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3092"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309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309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3095"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309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3097" name="Text Box 9"/>
          <p:cNvSpPr txBox="1">
            <a:spLocks noChangeArrowheads="1"/>
          </p:cNvSpPr>
          <p:nvPr/>
        </p:nvSpPr>
        <p:spPr bwMode="auto">
          <a:xfrm>
            <a:off x="1143000" y="0"/>
            <a:ext cx="42592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17.3.3  Application Data</a:t>
            </a:r>
          </a:p>
        </p:txBody>
      </p:sp>
      <p:sp>
        <p:nvSpPr>
          <p:cNvPr id="1113099" name="Text Box 11"/>
          <p:cNvSpPr txBox="1">
            <a:spLocks noChangeArrowheads="1"/>
          </p:cNvSpPr>
          <p:nvPr/>
        </p:nvSpPr>
        <p:spPr bwMode="auto">
          <a:xfrm>
            <a:off x="1217613" y="1371600"/>
            <a:ext cx="6715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17.39  </a:t>
            </a:r>
            <a:r>
              <a:rPr lang="en-US" altLang="en-US" sz="2000" i="1">
                <a:latin typeface="Times New Roman" panose="02020603050405020304" pitchFamily="18" charset="0"/>
              </a:rPr>
              <a:t>Record Protocol message for application data</a:t>
            </a:r>
          </a:p>
        </p:txBody>
      </p:sp>
      <p:pic>
        <p:nvPicPr>
          <p:cNvPr id="111310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 y="2082800"/>
            <a:ext cx="8756650" cy="340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310425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1"/>
          <p:cNvSpPr>
            <a:spLocks noGrp="1"/>
          </p:cNvSpPr>
          <p:nvPr>
            <p:ph type="sldNum" sz="quarter" idx="10"/>
          </p:nvPr>
        </p:nvSpPr>
        <p:spPr/>
        <p:txBody>
          <a:bodyPr/>
          <a:lstStyle/>
          <a:p>
            <a:r>
              <a:rPr lang="en-US" altLang="en-US"/>
              <a:t>17.</a:t>
            </a:r>
            <a:fld id="{E0E33D93-F170-4CAB-BC0F-1745A3712E2C}" type="slidenum">
              <a:rPr lang="en-US" altLang="en-US"/>
              <a:pPr/>
              <a:t>63</a:t>
            </a:fld>
            <a:endParaRPr lang="en-US" altLang="en-US"/>
          </a:p>
        </p:txBody>
      </p:sp>
      <p:sp>
        <p:nvSpPr>
          <p:cNvPr id="96768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effectLst>
                <a:outerShdw blurRad="38100" dist="38100" dir="2700000" algn="tl">
                  <a:srgbClr val="FFFFFF"/>
                </a:outerShdw>
              </a:effectLst>
              <a:latin typeface="Times New Roman" panose="02020603050405020304" pitchFamily="18" charset="0"/>
            </a:endParaRPr>
          </a:p>
        </p:txBody>
      </p:sp>
      <p:sp>
        <p:nvSpPr>
          <p:cNvPr id="967683" name="Text Box 3"/>
          <p:cNvSpPr txBox="1">
            <a:spLocks noChangeArrowheads="1"/>
          </p:cNvSpPr>
          <p:nvPr/>
        </p:nvSpPr>
        <p:spPr bwMode="auto">
          <a:xfrm>
            <a:off x="228600" y="406400"/>
            <a:ext cx="68453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effectLst>
                  <a:outerShdw blurRad="38100" dist="38100" dir="2700000" algn="tl">
                    <a:srgbClr val="C0C0C0"/>
                  </a:outerShdw>
                </a:effectLst>
                <a:latin typeface="Times" panose="02020603050405020304" pitchFamily="18" charset="0"/>
              </a:rPr>
              <a:t>17-4   Transport Layer Security (TLS)</a:t>
            </a:r>
          </a:p>
        </p:txBody>
      </p:sp>
      <p:sp>
        <p:nvSpPr>
          <p:cNvPr id="967684"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1800">
              <a:latin typeface="Times New Roman" panose="02020603050405020304" pitchFamily="18" charset="0"/>
            </a:endParaRPr>
          </a:p>
        </p:txBody>
      </p:sp>
      <p:sp>
        <p:nvSpPr>
          <p:cNvPr id="967685" name="Rectangle 5"/>
          <p:cNvSpPr>
            <a:spLocks noChangeArrowheads="1"/>
          </p:cNvSpPr>
          <p:nvPr/>
        </p:nvSpPr>
        <p:spPr bwMode="auto">
          <a:xfrm>
            <a:off x="304800" y="1524000"/>
            <a:ext cx="8229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a:effectLst>
                  <a:outerShdw blurRad="38100" dist="38100" dir="2700000" algn="tl">
                    <a:srgbClr val="C0C0C0"/>
                  </a:outerShdw>
                </a:effectLst>
                <a:latin typeface="Times New Roman" panose="02020603050405020304" pitchFamily="18" charset="0"/>
              </a:rPr>
              <a:t>The Transport Layer Security (TLS) protocol is the IETF standard version of the SSL protocol. The two are very similar, with slight differences. </a:t>
            </a:r>
          </a:p>
        </p:txBody>
      </p:sp>
      <p:sp>
        <p:nvSpPr>
          <p:cNvPr id="967686" name="Rectangle 6"/>
          <p:cNvSpPr>
            <a:spLocks noChangeArrowheads="1"/>
          </p:cNvSpPr>
          <p:nvPr/>
        </p:nvSpPr>
        <p:spPr bwMode="auto">
          <a:xfrm>
            <a:off x="152400" y="4267200"/>
            <a:ext cx="670560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tx1"/>
              </a:buClr>
              <a:buSzPct val="117000"/>
              <a:buFont typeface="Wingdings" panose="05000000000000000000" pitchFamily="2" charset="2"/>
              <a:buNone/>
            </a:pPr>
            <a:r>
              <a:rPr lang="en-US" altLang="en-US" sz="2400">
                <a:solidFill>
                  <a:schemeClr val="hlink"/>
                </a:solidFill>
                <a:latin typeface="Times New Roman" panose="02020603050405020304" pitchFamily="18" charset="0"/>
              </a:rPr>
              <a:t>17.4.1</a:t>
            </a:r>
            <a:r>
              <a:rPr lang="en-US" altLang="en-US" sz="2400">
                <a:solidFill>
                  <a:srgbClr val="0033CC"/>
                </a:solidFill>
                <a:latin typeface="Times New Roman" panose="02020603050405020304" pitchFamily="18" charset="0"/>
              </a:rPr>
              <a:t>	Version</a:t>
            </a:r>
            <a:br>
              <a:rPr lang="en-US" altLang="en-US" sz="2400">
                <a:solidFill>
                  <a:srgbClr val="0033CC"/>
                </a:solidFill>
                <a:latin typeface="Times New Roman" panose="02020603050405020304" pitchFamily="18" charset="0"/>
              </a:rPr>
            </a:br>
            <a:r>
              <a:rPr lang="en-US" altLang="en-US" sz="2400">
                <a:solidFill>
                  <a:schemeClr val="hlink"/>
                </a:solidFill>
                <a:latin typeface="Times New Roman" panose="02020603050405020304" pitchFamily="18" charset="0"/>
              </a:rPr>
              <a:t>17.4.2</a:t>
            </a:r>
            <a:r>
              <a:rPr lang="en-US" altLang="en-US" sz="2400">
                <a:solidFill>
                  <a:srgbClr val="0033CC"/>
                </a:solidFill>
                <a:latin typeface="Times New Roman" panose="02020603050405020304" pitchFamily="18" charset="0"/>
              </a:rPr>
              <a:t>	Cipher Suite</a:t>
            </a:r>
            <a:br>
              <a:rPr lang="en-US" altLang="en-US" sz="2400">
                <a:solidFill>
                  <a:srgbClr val="0033CC"/>
                </a:solidFill>
                <a:latin typeface="Times New Roman" panose="02020603050405020304" pitchFamily="18" charset="0"/>
              </a:rPr>
            </a:br>
            <a:r>
              <a:rPr lang="en-US" altLang="en-US" sz="2400">
                <a:solidFill>
                  <a:schemeClr val="hlink"/>
                </a:solidFill>
                <a:latin typeface="Times New Roman" panose="02020603050405020304" pitchFamily="18" charset="0"/>
              </a:rPr>
              <a:t>17.4.3</a:t>
            </a:r>
            <a:r>
              <a:rPr lang="en-US" altLang="en-US" sz="2400">
                <a:solidFill>
                  <a:srgbClr val="0033CC"/>
                </a:solidFill>
                <a:latin typeface="Times New Roman" panose="02020603050405020304" pitchFamily="18" charset="0"/>
              </a:rPr>
              <a:t>	Generation of Cryptographic Secrets</a:t>
            </a:r>
          </a:p>
          <a:p>
            <a:pPr>
              <a:buClr>
                <a:schemeClr val="tx1"/>
              </a:buClr>
              <a:buSzPct val="117000"/>
              <a:buFont typeface="Wingdings" panose="05000000000000000000" pitchFamily="2" charset="2"/>
              <a:buNone/>
            </a:pPr>
            <a:r>
              <a:rPr lang="en-US" altLang="en-US" sz="2400">
                <a:solidFill>
                  <a:schemeClr val="hlink"/>
                </a:solidFill>
                <a:latin typeface="Times New Roman" panose="02020603050405020304" pitchFamily="18" charset="0"/>
              </a:rPr>
              <a:t>17.4.4</a:t>
            </a:r>
            <a:r>
              <a:rPr lang="en-US" altLang="en-US" sz="2400">
                <a:solidFill>
                  <a:srgbClr val="0033CC"/>
                </a:solidFill>
                <a:latin typeface="Times New Roman" panose="02020603050405020304" pitchFamily="18" charset="0"/>
              </a:rPr>
              <a:t>	Alert Protocol</a:t>
            </a:r>
            <a:br>
              <a:rPr lang="en-US" altLang="en-US" sz="2400">
                <a:solidFill>
                  <a:srgbClr val="0033CC"/>
                </a:solidFill>
                <a:latin typeface="Times New Roman" panose="02020603050405020304" pitchFamily="18" charset="0"/>
              </a:rPr>
            </a:br>
            <a:r>
              <a:rPr lang="en-US" altLang="en-US" sz="2400">
                <a:solidFill>
                  <a:schemeClr val="hlink"/>
                </a:solidFill>
                <a:latin typeface="Times New Roman" panose="02020603050405020304" pitchFamily="18" charset="0"/>
              </a:rPr>
              <a:t>17.4.5</a:t>
            </a:r>
            <a:r>
              <a:rPr lang="en-US" altLang="en-US" sz="2400">
                <a:solidFill>
                  <a:srgbClr val="0033CC"/>
                </a:solidFill>
                <a:latin typeface="Times New Roman" panose="02020603050405020304" pitchFamily="18" charset="0"/>
              </a:rPr>
              <a:t>	Handshake Protocol</a:t>
            </a:r>
            <a:br>
              <a:rPr lang="en-US" altLang="en-US" sz="2400">
                <a:solidFill>
                  <a:srgbClr val="0033CC"/>
                </a:solidFill>
                <a:latin typeface="Times New Roman" panose="02020603050405020304" pitchFamily="18" charset="0"/>
              </a:rPr>
            </a:br>
            <a:r>
              <a:rPr lang="en-US" altLang="en-US" sz="2400">
                <a:solidFill>
                  <a:schemeClr val="hlink"/>
                </a:solidFill>
                <a:latin typeface="Times New Roman" panose="02020603050405020304" pitchFamily="18" charset="0"/>
              </a:rPr>
              <a:t>17.4.6</a:t>
            </a:r>
            <a:r>
              <a:rPr lang="en-US" altLang="en-US" sz="2400">
                <a:solidFill>
                  <a:srgbClr val="0033CC"/>
                </a:solidFill>
                <a:latin typeface="Times New Roman" panose="02020603050405020304" pitchFamily="18" charset="0"/>
              </a:rPr>
              <a:t>	Record Protocol</a:t>
            </a:r>
          </a:p>
        </p:txBody>
      </p:sp>
      <p:sp>
        <p:nvSpPr>
          <p:cNvPr id="967687" name="Text Box 7"/>
          <p:cNvSpPr txBox="1">
            <a:spLocks noChangeArrowheads="1"/>
          </p:cNvSpPr>
          <p:nvPr/>
        </p:nvSpPr>
        <p:spPr bwMode="auto">
          <a:xfrm>
            <a:off x="165100" y="3748088"/>
            <a:ext cx="48625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800" i="1" u="sng">
                <a:solidFill>
                  <a:schemeClr val="hlink"/>
                </a:solidFill>
                <a:effectLst>
                  <a:outerShdw blurRad="38100" dist="38100" dir="2700000" algn="tl">
                    <a:srgbClr val="C0C0C0"/>
                  </a:outerShdw>
                </a:effectLst>
                <a:latin typeface="Times New Roman" panose="02020603050405020304" pitchFamily="18" charset="0"/>
              </a:rPr>
              <a:t>Topics discussed in this section:</a:t>
            </a:r>
          </a:p>
        </p:txBody>
      </p:sp>
    </p:spTree>
    <p:extLst>
      <p:ext uri="{BB962C8B-B14F-4D97-AF65-F5344CB8AC3E}">
        <p14:creationId xmlns:p14="http://schemas.microsoft.com/office/powerpoint/2010/main" val="43849716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ltLang="en-US"/>
              <a:t>17.</a:t>
            </a:r>
            <a:fld id="{05C6AED9-8F83-4A7E-A0C8-6169BBAC6342}" type="slidenum">
              <a:rPr lang="en-US" altLang="en-US"/>
              <a:pPr/>
              <a:t>64</a:t>
            </a:fld>
            <a:endParaRPr lang="en-US" altLang="en-US"/>
          </a:p>
        </p:txBody>
      </p:sp>
      <p:sp>
        <p:nvSpPr>
          <p:cNvPr id="1115138"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513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5140"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514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514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5143"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514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5145" name="Text Box 9"/>
          <p:cNvSpPr txBox="1">
            <a:spLocks noChangeArrowheads="1"/>
          </p:cNvSpPr>
          <p:nvPr/>
        </p:nvSpPr>
        <p:spPr bwMode="auto">
          <a:xfrm>
            <a:off x="1143000" y="0"/>
            <a:ext cx="27146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17.4.1  Version</a:t>
            </a:r>
          </a:p>
        </p:txBody>
      </p:sp>
      <p:sp>
        <p:nvSpPr>
          <p:cNvPr id="1115146" name="Rectangle 10"/>
          <p:cNvSpPr>
            <a:spLocks noChangeArrowheads="1"/>
          </p:cNvSpPr>
          <p:nvPr/>
        </p:nvSpPr>
        <p:spPr bwMode="auto">
          <a:xfrm>
            <a:off x="304800" y="1219200"/>
            <a:ext cx="82296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a:effectLst>
                  <a:outerShdw blurRad="38100" dist="38100" dir="2700000" algn="tl">
                    <a:srgbClr val="C0C0C0"/>
                  </a:outerShdw>
                </a:effectLst>
                <a:latin typeface="Times New Roman" panose="02020603050405020304" pitchFamily="18" charset="0"/>
              </a:rPr>
              <a:t>The first difference is the version number (major and minor). The current version of SSL is 3.0; the current version of TLS is 1.0. In other words, SSLv3.0 is compatible with TLSv1.0.</a:t>
            </a:r>
          </a:p>
        </p:txBody>
      </p:sp>
    </p:spTree>
    <p:extLst>
      <p:ext uri="{BB962C8B-B14F-4D97-AF65-F5344CB8AC3E}">
        <p14:creationId xmlns:p14="http://schemas.microsoft.com/office/powerpoint/2010/main" val="271109430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ltLang="en-US"/>
              <a:t>17.</a:t>
            </a:r>
            <a:fld id="{9A8F1159-6C37-4D94-833D-25CBA994E454}" type="slidenum">
              <a:rPr lang="en-US" altLang="en-US"/>
              <a:pPr/>
              <a:t>65</a:t>
            </a:fld>
            <a:endParaRPr lang="en-US" altLang="en-US"/>
          </a:p>
        </p:txBody>
      </p:sp>
      <p:sp>
        <p:nvSpPr>
          <p:cNvPr id="1117186"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718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7188"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718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719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7191"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719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7193" name="Text Box 9"/>
          <p:cNvSpPr txBox="1">
            <a:spLocks noChangeArrowheads="1"/>
          </p:cNvSpPr>
          <p:nvPr/>
        </p:nvSpPr>
        <p:spPr bwMode="auto">
          <a:xfrm>
            <a:off x="1143000" y="0"/>
            <a:ext cx="35147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17.4.2  Cipher Suite</a:t>
            </a:r>
          </a:p>
        </p:txBody>
      </p:sp>
      <p:sp>
        <p:nvSpPr>
          <p:cNvPr id="1117194" name="Rectangle 10"/>
          <p:cNvSpPr>
            <a:spLocks noChangeArrowheads="1"/>
          </p:cNvSpPr>
          <p:nvPr/>
        </p:nvSpPr>
        <p:spPr bwMode="auto">
          <a:xfrm>
            <a:off x="304800" y="1004888"/>
            <a:ext cx="8229600" cy="222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a:effectLst>
                  <a:outerShdw blurRad="38100" dist="38100" dir="2700000" algn="tl">
                    <a:srgbClr val="C0C0C0"/>
                  </a:outerShdw>
                </a:effectLst>
                <a:latin typeface="Times New Roman" panose="02020603050405020304" pitchFamily="18" charset="0"/>
              </a:rPr>
              <a:t>Another minor difference between SSL and TLS is the lack of support for the Fortezza method. TLS does not support Fortezza for key exchange or for encryption/decryption. Table 17.6 shows the cipher suite list for TLS (without export entries).</a:t>
            </a:r>
          </a:p>
        </p:txBody>
      </p:sp>
    </p:spTree>
    <p:extLst>
      <p:ext uri="{BB962C8B-B14F-4D97-AF65-F5344CB8AC3E}">
        <p14:creationId xmlns:p14="http://schemas.microsoft.com/office/powerpoint/2010/main" val="23397464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A7B46F7B-9D8B-455C-9818-E219773D5695}" type="slidenum">
              <a:rPr lang="en-US" altLang="en-US"/>
              <a:pPr/>
              <a:t>66</a:t>
            </a:fld>
            <a:endParaRPr lang="en-US" altLang="en-US"/>
          </a:p>
        </p:txBody>
      </p:sp>
      <p:sp>
        <p:nvSpPr>
          <p:cNvPr id="1119234"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923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9236"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923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923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9239"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924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19241" name="Text Box 9"/>
          <p:cNvSpPr txBox="1">
            <a:spLocks noChangeArrowheads="1"/>
          </p:cNvSpPr>
          <p:nvPr/>
        </p:nvSpPr>
        <p:spPr bwMode="auto">
          <a:xfrm>
            <a:off x="1143000" y="0"/>
            <a:ext cx="3163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17.4.2  </a:t>
            </a:r>
            <a:r>
              <a:rPr lang="en-US" altLang="en-US" i="1">
                <a:latin typeface="Times New Roman" panose="02020603050405020304" pitchFamily="18" charset="0"/>
              </a:rPr>
              <a:t>Continued</a:t>
            </a:r>
          </a:p>
        </p:txBody>
      </p:sp>
      <p:pic>
        <p:nvPicPr>
          <p:cNvPr id="111924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88" y="1411288"/>
            <a:ext cx="7605712" cy="5141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19244" name="Text Box 12"/>
          <p:cNvSpPr txBox="1">
            <a:spLocks noChangeArrowheads="1"/>
          </p:cNvSpPr>
          <p:nvPr/>
        </p:nvSpPr>
        <p:spPr bwMode="auto">
          <a:xfrm>
            <a:off x="2141538" y="914400"/>
            <a:ext cx="3897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Table 17.6  </a:t>
            </a:r>
            <a:r>
              <a:rPr lang="en-US" altLang="en-US" sz="2000" i="1">
                <a:latin typeface="Times New Roman" panose="02020603050405020304" pitchFamily="18" charset="0"/>
              </a:rPr>
              <a:t>Cipher Suite for TLS</a:t>
            </a:r>
          </a:p>
        </p:txBody>
      </p:sp>
    </p:spTree>
    <p:extLst>
      <p:ext uri="{BB962C8B-B14F-4D97-AF65-F5344CB8AC3E}">
        <p14:creationId xmlns:p14="http://schemas.microsoft.com/office/powerpoint/2010/main" val="23365961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D1623791-1B8E-421C-8906-1F3E67F0521A}" type="slidenum">
              <a:rPr lang="en-US" altLang="en-US"/>
              <a:pPr/>
              <a:t>67</a:t>
            </a:fld>
            <a:endParaRPr lang="en-US" altLang="en-US"/>
          </a:p>
        </p:txBody>
      </p:sp>
      <p:sp>
        <p:nvSpPr>
          <p:cNvPr id="1000452" name="Text Box 4"/>
          <p:cNvSpPr txBox="1">
            <a:spLocks noChangeArrowheads="1"/>
          </p:cNvSpPr>
          <p:nvPr/>
        </p:nvSpPr>
        <p:spPr bwMode="auto">
          <a:xfrm>
            <a:off x="1217613" y="533400"/>
            <a:ext cx="4551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17.42  </a:t>
            </a:r>
            <a:r>
              <a:rPr lang="en-US" altLang="en-US" sz="2000" i="1">
                <a:latin typeface="Times New Roman" panose="02020603050405020304" pitchFamily="18" charset="0"/>
              </a:rPr>
              <a:t>Master secret generation</a:t>
            </a:r>
          </a:p>
        </p:txBody>
      </p:sp>
      <p:pic>
        <p:nvPicPr>
          <p:cNvPr id="100045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200" y="2195513"/>
            <a:ext cx="6883400" cy="298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0456" name="Rectangle 8"/>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00457" name="Rectangle 9"/>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00458" name="Rectangle 10"/>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00459" name="Rectangle 11"/>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00460" name="Rectangle 12"/>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00461" name="Rectangle 13"/>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00462" name="Rectangle 14"/>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00464" name="Text Box 16"/>
          <p:cNvSpPr txBox="1">
            <a:spLocks noChangeArrowheads="1"/>
          </p:cNvSpPr>
          <p:nvPr/>
        </p:nvSpPr>
        <p:spPr bwMode="auto">
          <a:xfrm>
            <a:off x="1143000" y="0"/>
            <a:ext cx="3163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17.4.3  </a:t>
            </a:r>
            <a:r>
              <a:rPr lang="en-US" altLang="en-US" i="1">
                <a:latin typeface="Times New Roman" panose="02020603050405020304" pitchFamily="18" charset="0"/>
              </a:rPr>
              <a:t>Continued</a:t>
            </a:r>
          </a:p>
        </p:txBody>
      </p:sp>
    </p:spTree>
    <p:extLst>
      <p:ext uri="{BB962C8B-B14F-4D97-AF65-F5344CB8AC3E}">
        <p14:creationId xmlns:p14="http://schemas.microsoft.com/office/powerpoint/2010/main" val="20537542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AC001B98-1C7E-44CC-A04E-207C1A9555C5}" type="slidenum">
              <a:rPr lang="en-US" altLang="en-US"/>
              <a:pPr/>
              <a:t>68</a:t>
            </a:fld>
            <a:endParaRPr lang="en-US" altLang="en-US"/>
          </a:p>
        </p:txBody>
      </p:sp>
      <p:sp>
        <p:nvSpPr>
          <p:cNvPr id="1002500" name="Text Box 4"/>
          <p:cNvSpPr txBox="1">
            <a:spLocks noChangeArrowheads="1"/>
          </p:cNvSpPr>
          <p:nvPr/>
        </p:nvSpPr>
        <p:spPr bwMode="auto">
          <a:xfrm>
            <a:off x="1217613" y="533400"/>
            <a:ext cx="4481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17.43  </a:t>
            </a:r>
            <a:r>
              <a:rPr lang="en-US" altLang="en-US" sz="2000" i="1">
                <a:latin typeface="Times New Roman" panose="02020603050405020304" pitchFamily="18" charset="0"/>
              </a:rPr>
              <a:t>Key material generation</a:t>
            </a:r>
          </a:p>
        </p:txBody>
      </p:sp>
      <p:pic>
        <p:nvPicPr>
          <p:cNvPr id="100250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200" y="2352675"/>
            <a:ext cx="6883400"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2504" name="Rectangle 8"/>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02505" name="Rectangle 9"/>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02506" name="Rectangle 10"/>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02507" name="Rectangle 11"/>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02508" name="Rectangle 12"/>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02509" name="Rectangle 13"/>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02510" name="Rectangle 14"/>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02512" name="Text Box 16"/>
          <p:cNvSpPr txBox="1">
            <a:spLocks noChangeArrowheads="1"/>
          </p:cNvSpPr>
          <p:nvPr/>
        </p:nvSpPr>
        <p:spPr bwMode="auto">
          <a:xfrm>
            <a:off x="1143000" y="0"/>
            <a:ext cx="31638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17.4.3  </a:t>
            </a:r>
            <a:r>
              <a:rPr lang="en-US" altLang="en-US" i="1">
                <a:latin typeface="Times New Roman" panose="02020603050405020304" pitchFamily="18" charset="0"/>
              </a:rPr>
              <a:t>Continued</a:t>
            </a:r>
          </a:p>
        </p:txBody>
      </p:sp>
    </p:spTree>
    <p:extLst>
      <p:ext uri="{BB962C8B-B14F-4D97-AF65-F5344CB8AC3E}">
        <p14:creationId xmlns:p14="http://schemas.microsoft.com/office/powerpoint/2010/main" val="247658888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r>
              <a:rPr lang="en-US" altLang="en-US"/>
              <a:t>17.</a:t>
            </a:r>
            <a:fld id="{FB689BDE-6BFC-4371-9F3E-8C713683AD98}" type="slidenum">
              <a:rPr lang="en-US" altLang="en-US"/>
              <a:pPr/>
              <a:t>69</a:t>
            </a:fld>
            <a:endParaRPr lang="en-US" altLang="en-US"/>
          </a:p>
        </p:txBody>
      </p:sp>
      <p:sp>
        <p:nvSpPr>
          <p:cNvPr id="1123330"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2333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23332"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2333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2333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23335"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2333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123337" name="Text Box 9"/>
          <p:cNvSpPr txBox="1">
            <a:spLocks noChangeArrowheads="1"/>
          </p:cNvSpPr>
          <p:nvPr/>
        </p:nvSpPr>
        <p:spPr bwMode="auto">
          <a:xfrm>
            <a:off x="1143000" y="0"/>
            <a:ext cx="37639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latin typeface="Times New Roman" panose="02020603050405020304" pitchFamily="18" charset="0"/>
              </a:rPr>
              <a:t>17.4.4  Alert Protocol</a:t>
            </a:r>
          </a:p>
        </p:txBody>
      </p:sp>
      <p:sp>
        <p:nvSpPr>
          <p:cNvPr id="1123338" name="Rectangle 10"/>
          <p:cNvSpPr>
            <a:spLocks noChangeArrowheads="1"/>
          </p:cNvSpPr>
          <p:nvPr/>
        </p:nvSpPr>
        <p:spPr bwMode="auto">
          <a:xfrm>
            <a:off x="304800" y="1217613"/>
            <a:ext cx="82296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a:effectLst>
                  <a:outerShdw blurRad="38100" dist="38100" dir="2700000" algn="tl">
                    <a:srgbClr val="C0C0C0"/>
                  </a:outerShdw>
                </a:effectLst>
                <a:latin typeface="Times New Roman" panose="02020603050405020304" pitchFamily="18" charset="0"/>
              </a:rPr>
              <a:t>TLS supports all of the alerts defined in SSL except for NoCertificate. TLS also adds some new ones to the list. Table 17.7 shows the full list of alerts supported by TLS.</a:t>
            </a:r>
          </a:p>
        </p:txBody>
      </p:sp>
    </p:spTree>
    <p:extLst>
      <p:ext uri="{BB962C8B-B14F-4D97-AF65-F5344CB8AC3E}">
        <p14:creationId xmlns:p14="http://schemas.microsoft.com/office/powerpoint/2010/main" val="18179520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066800" y="1219200"/>
            <a:ext cx="7010399" cy="4339650"/>
          </a:xfrm>
          <a:prstGeom prst="rect">
            <a:avLst/>
          </a:prstGeom>
        </p:spPr>
        <p:txBody>
          <a:bodyPr wrap="square">
            <a:spAutoFit/>
          </a:bodyPr>
          <a:lstStyle/>
          <a:p>
            <a:pPr algn="ctr"/>
            <a:r>
              <a:rPr lang="en-US" sz="6000" b="1" dirty="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SSL/TLS </a:t>
            </a:r>
            <a:r>
              <a:rPr lang="en-US" sz="6000" b="1" dirty="0" smtClean="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overview</a:t>
            </a:r>
          </a:p>
          <a:p>
            <a:pPr algn="ctr"/>
            <a:r>
              <a:rPr lang="en-US" sz="6000" b="1" dirty="0" smtClean="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Both protocol basic working is same</a:t>
            </a:r>
          </a:p>
          <a:p>
            <a:pPr algn="ctr"/>
            <a:endParaRPr lang="en-US" sz="6000" b="1" dirty="0">
              <a:effectLst>
                <a:outerShdw blurRad="38100" dist="38100" dir="2700000" algn="tl">
                  <a:srgbClr val="000000">
                    <a:alpha val="43137"/>
                  </a:srgbClr>
                </a:outerShdw>
              </a:effectLst>
              <a:latin typeface="Times New Roman" pitchFamily="18" charset="0"/>
              <a:cs typeface="Times New Roman" pitchFamily="18" charset="0"/>
            </a:endParaRPr>
          </a:p>
          <a:p>
            <a:pPr algn="ctr"/>
            <a:r>
              <a:rPr lang="en-GB" b="1" dirty="0" smtClean="0">
                <a:effectLst>
                  <a:outerShdw blurRad="38100" dist="38100" dir="2700000" algn="tl">
                    <a:srgbClr val="000000">
                      <a:alpha val="43137"/>
                    </a:srgbClr>
                  </a:outerShdw>
                </a:effectLst>
              </a:rPr>
              <a:t>Below slides are taken from chapter 17 of </a:t>
            </a:r>
            <a:r>
              <a:rPr lang="en-GB" b="1" dirty="0"/>
              <a:t>Cryptography and Network Security, 3e (SIE), </a:t>
            </a:r>
            <a:r>
              <a:rPr lang="en-GB" b="1" dirty="0" smtClean="0"/>
              <a:t>3/e, so please don’t confuse with chapter number.</a:t>
            </a:r>
            <a:endParaRPr lang="en-US" sz="6000" b="1" dirty="0" smtClean="0">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28186109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6172200" cy="857250"/>
          </a:xfrm>
        </p:spPr>
        <p:txBody>
          <a:bodyPr>
            <a:normAutofit/>
          </a:bodyPr>
          <a:lstStyle/>
          <a:p>
            <a:pPr algn="l"/>
            <a:r>
              <a:rPr lang="en-US" sz="3200" dirty="0">
                <a:solidFill>
                  <a:schemeClr val="tx1"/>
                </a:solidFill>
                <a:latin typeface="Times New Roman" panose="02020603050405020304" pitchFamily="18" charset="0"/>
                <a:cs typeface="Times New Roman" panose="02020603050405020304" pitchFamily="18" charset="0"/>
              </a:rPr>
              <a:t>TLS Handshake</a:t>
            </a:r>
          </a:p>
        </p:txBody>
      </p:sp>
      <p:sp>
        <p:nvSpPr>
          <p:cNvPr id="3" name="Content Placeholder 2"/>
          <p:cNvSpPr>
            <a:spLocks noGrp="1"/>
          </p:cNvSpPr>
          <p:nvPr>
            <p:ph idx="1"/>
          </p:nvPr>
        </p:nvSpPr>
        <p:spPr>
          <a:xfrm>
            <a:off x="636815" y="2032907"/>
            <a:ext cx="7690757" cy="3380014"/>
          </a:xfrm>
        </p:spPr>
        <p:txBody>
          <a:bodyPr>
            <a:normAutofit/>
          </a:bodyPr>
          <a:lstStyle/>
          <a:p>
            <a:pPr marL="128588" indent="-128588"/>
            <a:r>
              <a:rPr lang="en-US" sz="2000" dirty="0"/>
              <a:t>Before a client and server can communicate securely, several things need to be set up first: </a:t>
            </a:r>
          </a:p>
          <a:p>
            <a:pPr marL="471488" lvl="1" indent="-128588">
              <a:buFont typeface="Arial" panose="020B0604020202020204" pitchFamily="34" charset="0"/>
              <a:buChar char="•"/>
            </a:pPr>
            <a:r>
              <a:rPr lang="en-US" sz="1600" dirty="0"/>
              <a:t>Encryption algorithm and key</a:t>
            </a:r>
          </a:p>
          <a:p>
            <a:pPr marL="471488" lvl="1" indent="-128588">
              <a:buFont typeface="Arial" panose="020B0604020202020204" pitchFamily="34" charset="0"/>
              <a:buChar char="•"/>
            </a:pPr>
            <a:r>
              <a:rPr lang="en-US" sz="1600" dirty="0"/>
              <a:t>MAC algorithm </a:t>
            </a:r>
          </a:p>
          <a:p>
            <a:pPr marL="471488" lvl="1" indent="-128588">
              <a:buFont typeface="Arial" panose="020B0604020202020204" pitchFamily="34" charset="0"/>
              <a:buChar char="•"/>
            </a:pPr>
            <a:r>
              <a:rPr lang="en-US" sz="1600" dirty="0"/>
              <a:t>Algorithm for key exchange</a:t>
            </a:r>
          </a:p>
          <a:p>
            <a:pPr marL="128588" indent="-128588"/>
            <a:endParaRPr lang="en-US" sz="1800" dirty="0"/>
          </a:p>
          <a:p>
            <a:pPr marL="128588" indent="-128588"/>
            <a:r>
              <a:rPr lang="en-US" sz="2000" dirty="0"/>
              <a:t>These cryptographic parameters need to be agreed upon by the client and server</a:t>
            </a:r>
          </a:p>
          <a:p>
            <a:pPr marL="128588" indent="-128588"/>
            <a:endParaRPr lang="en-US" sz="2000" dirty="0"/>
          </a:p>
          <a:p>
            <a:pPr marL="128588" indent="-128588"/>
            <a:r>
              <a:rPr lang="en-US" sz="2000" dirty="0"/>
              <a:t>This is the primary purpose of the handshake protocol</a:t>
            </a:r>
          </a:p>
          <a:p>
            <a:pPr marL="511969" indent="-255985" algn="just"/>
            <a:endParaRPr lang="en-US" sz="1500" dirty="0"/>
          </a:p>
          <a:p>
            <a:pPr marL="255984" indent="0" algn="just">
              <a:buNone/>
            </a:pPr>
            <a:endParaRPr lang="en-US" sz="1500" dirty="0">
              <a:solidFill>
                <a:srgbClr val="FF0000"/>
              </a:solidFill>
            </a:endParaRPr>
          </a:p>
        </p:txBody>
      </p:sp>
    </p:spTree>
    <p:extLst>
      <p:ext uri="{BB962C8B-B14F-4D97-AF65-F5344CB8AC3E}">
        <p14:creationId xmlns:p14="http://schemas.microsoft.com/office/powerpoint/2010/main" val="10755754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664" y="353804"/>
            <a:ext cx="7478487" cy="857250"/>
          </a:xfrm>
        </p:spPr>
        <p:txBody>
          <a:bodyPr>
            <a:normAutofit/>
          </a:bodyPr>
          <a:lstStyle/>
          <a:p>
            <a:pPr algn="l"/>
            <a:r>
              <a:rPr lang="en-US" sz="3200" dirty="0">
                <a:solidFill>
                  <a:schemeClr val="tx1"/>
                </a:solidFill>
                <a:latin typeface="Times New Roman" panose="02020603050405020304" pitchFamily="18" charset="0"/>
                <a:cs typeface="Times New Roman" panose="02020603050405020304" pitchFamily="18" charset="0"/>
              </a:rPr>
              <a:t>Network Traffics During TLS Handshake</a:t>
            </a:r>
          </a:p>
        </p:txBody>
      </p:sp>
      <p:sp>
        <p:nvSpPr>
          <p:cNvPr id="3" name="Content Placeholder 2"/>
          <p:cNvSpPr>
            <a:spLocks noGrp="1"/>
          </p:cNvSpPr>
          <p:nvPr>
            <p:ph idx="1"/>
          </p:nvPr>
        </p:nvSpPr>
        <p:spPr>
          <a:xfrm>
            <a:off x="579664" y="1804308"/>
            <a:ext cx="7796893" cy="1314450"/>
          </a:xfrm>
        </p:spPr>
        <p:txBody>
          <a:bodyPr>
            <a:normAutofit/>
          </a:bodyPr>
          <a:lstStyle/>
          <a:p>
            <a:pPr marL="0" indent="0">
              <a:buNone/>
            </a:pPr>
            <a:r>
              <a:rPr lang="en-US" sz="2000" dirty="0"/>
              <a:t>Since TLS runs top of TCP,  a TCP connection needs to be established before the handshake protocol. This is how the packet exchange looks between a client and server during a TLS handshake protocol captured using Wireshark:</a:t>
            </a:r>
          </a:p>
          <a:p>
            <a:pPr marL="0" indent="0">
              <a:buNone/>
            </a:pPr>
            <a:endParaRPr lang="en-US" sz="1650"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208" y="3419440"/>
            <a:ext cx="7225394" cy="1666911"/>
          </a:xfrm>
          <a:prstGeom prst="rect">
            <a:avLst/>
          </a:prstGeom>
        </p:spPr>
      </p:pic>
    </p:spTree>
    <p:extLst>
      <p:ext uri="{BB962C8B-B14F-4D97-AF65-F5344CB8AC3E}">
        <p14:creationId xmlns:p14="http://schemas.microsoft.com/office/powerpoint/2010/main" val="39369708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530" y="381000"/>
            <a:ext cx="6172200" cy="857250"/>
          </a:xfrm>
        </p:spPr>
        <p:txBody>
          <a:bodyPr>
            <a:normAutofit/>
          </a:bodyPr>
          <a:lstStyle/>
          <a:p>
            <a:pPr algn="l"/>
            <a:r>
              <a:rPr lang="en-US" sz="3200" dirty="0">
                <a:solidFill>
                  <a:schemeClr val="tx1"/>
                </a:solidFill>
                <a:latin typeface="Times New Roman" panose="02020603050405020304" pitchFamily="18" charset="0"/>
                <a:cs typeface="Times New Roman" panose="02020603050405020304" pitchFamily="18" charset="0"/>
              </a:rPr>
              <a:t>Certificate Verification</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3530" y="2170533"/>
            <a:ext cx="7709417" cy="2824843"/>
          </a:xfrm>
        </p:spPr>
        <p:txBody>
          <a:bodyPr>
            <a:noAutofit/>
          </a:bodyPr>
          <a:lstStyle/>
          <a:p>
            <a:r>
              <a:rPr lang="en-US" sz="2200" dirty="0"/>
              <a:t>The client first does a validation check of the certificate </a:t>
            </a:r>
          </a:p>
          <a:p>
            <a:pPr lvl="1"/>
            <a:r>
              <a:rPr lang="en-US" sz="1900" dirty="0"/>
              <a:t>Check expiration date, signature validity, etc.</a:t>
            </a:r>
          </a:p>
          <a:p>
            <a:pPr lvl="1"/>
            <a:r>
              <a:rPr lang="en-US" sz="1900" dirty="0"/>
              <a:t>Hostname and certificate’s common name match</a:t>
            </a:r>
          </a:p>
          <a:p>
            <a:r>
              <a:rPr lang="en-US" sz="2200" dirty="0"/>
              <a:t>The client needs to have the singing CA’s public-key certificate.</a:t>
            </a:r>
          </a:p>
        </p:txBody>
      </p:sp>
    </p:spTree>
    <p:extLst>
      <p:ext uri="{BB962C8B-B14F-4D97-AF65-F5344CB8AC3E}">
        <p14:creationId xmlns:p14="http://schemas.microsoft.com/office/powerpoint/2010/main" val="37896795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364" y="381000"/>
            <a:ext cx="6172200" cy="857250"/>
          </a:xfrm>
        </p:spPr>
        <p:txBody>
          <a:bodyPr>
            <a:normAutofit/>
          </a:bodyPr>
          <a:lstStyle/>
          <a:p>
            <a:pPr algn="l"/>
            <a:r>
              <a:rPr lang="en-US" sz="3200" dirty="0">
                <a:solidFill>
                  <a:schemeClr val="tx1"/>
                </a:solidFill>
                <a:latin typeface="Times New Roman" panose="02020603050405020304" pitchFamily="18" charset="0"/>
                <a:cs typeface="Times New Roman" panose="02020603050405020304" pitchFamily="18" charset="0"/>
              </a:rPr>
              <a:t>Key Generation and Exchange</a:t>
            </a:r>
          </a:p>
        </p:txBody>
      </p:sp>
      <p:sp>
        <p:nvSpPr>
          <p:cNvPr id="3" name="Content Placeholder 2"/>
          <p:cNvSpPr>
            <a:spLocks noGrp="1"/>
          </p:cNvSpPr>
          <p:nvPr>
            <p:ph idx="1"/>
          </p:nvPr>
        </p:nvSpPr>
        <p:spPr>
          <a:xfrm>
            <a:off x="465364" y="2277835"/>
            <a:ext cx="7512309" cy="3375351"/>
          </a:xfrm>
        </p:spPr>
        <p:txBody>
          <a:bodyPr>
            <a:normAutofit/>
          </a:bodyPr>
          <a:lstStyle/>
          <a:p>
            <a:r>
              <a:rPr lang="en-US" sz="2000" dirty="0"/>
              <a:t>Although public-key algorithms can be used to encrypt data, it is much more expensive than secret-key algorithms. </a:t>
            </a:r>
          </a:p>
          <a:p>
            <a:pPr lvl="1"/>
            <a:r>
              <a:rPr lang="en-US" sz="1700" dirty="0"/>
              <a:t>TLS uses PKI for key exchange. </a:t>
            </a:r>
          </a:p>
          <a:p>
            <a:pPr lvl="1"/>
            <a:r>
              <a:rPr lang="en-US" sz="1700" dirty="0"/>
              <a:t>After that, server and client switch to secret-key encryption </a:t>
            </a:r>
            <a:r>
              <a:rPr lang="en-US" sz="1700" dirty="0" smtClean="0"/>
              <a:t>algorithm (Symmetric )</a:t>
            </a:r>
            <a:endParaRPr lang="en-US" sz="1700" dirty="0"/>
          </a:p>
          <a:p>
            <a:pPr marL="0" indent="0">
              <a:buNone/>
            </a:pPr>
            <a:endParaRPr lang="en-US" sz="1650" dirty="0"/>
          </a:p>
          <a:p>
            <a:r>
              <a:rPr lang="en-US" sz="2000" dirty="0"/>
              <a:t>The entire key generation consists of three steps:</a:t>
            </a:r>
          </a:p>
          <a:p>
            <a:pPr lvl="1"/>
            <a:r>
              <a:rPr lang="en-US" sz="1700" dirty="0"/>
              <a:t>Step 1: Generating pre-master secret</a:t>
            </a:r>
          </a:p>
          <a:p>
            <a:pPr lvl="1"/>
            <a:r>
              <a:rPr lang="en-US" sz="1700" dirty="0"/>
              <a:t>Step 2: Generating master secret</a:t>
            </a:r>
          </a:p>
          <a:p>
            <a:pPr lvl="1"/>
            <a:r>
              <a:rPr lang="en-US" sz="1700" dirty="0"/>
              <a:t>Step 3: Generating session keys</a:t>
            </a:r>
          </a:p>
        </p:txBody>
      </p:sp>
    </p:spTree>
    <p:extLst>
      <p:ext uri="{BB962C8B-B14F-4D97-AF65-F5344CB8AC3E}">
        <p14:creationId xmlns:p14="http://schemas.microsoft.com/office/powerpoint/2010/main" val="288867084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228600"/>
            <a:ext cx="8839200" cy="6463308"/>
          </a:xfrm>
          <a:prstGeom prst="rect">
            <a:avLst/>
          </a:prstGeom>
        </p:spPr>
        <p:txBody>
          <a:bodyPr wrap="square">
            <a:spAutoFit/>
          </a:bodyPr>
          <a:lstStyle/>
          <a:p>
            <a:r>
              <a:rPr lang="en-GB" dirty="0">
                <a:solidFill>
                  <a:srgbClr val="7D4788"/>
                </a:solidFill>
                <a:latin typeface="-apple-system"/>
              </a:rPr>
              <a:t>What is a session key?</a:t>
            </a:r>
          </a:p>
          <a:p>
            <a:r>
              <a:rPr lang="en-GB" dirty="0">
                <a:solidFill>
                  <a:srgbClr val="424242"/>
                </a:solidFill>
                <a:latin typeface="-apple-system"/>
              </a:rPr>
              <a:t>A session key is any </a:t>
            </a:r>
            <a:r>
              <a:rPr lang="en-GB" u="sng" dirty="0">
                <a:solidFill>
                  <a:srgbClr val="7D4788"/>
                </a:solidFill>
                <a:latin typeface="-apple-system"/>
                <a:hlinkClick r:id="rId3"/>
              </a:rPr>
              <a:t>encryption key</a:t>
            </a:r>
            <a:r>
              <a:rPr lang="en-GB" dirty="0">
                <a:solidFill>
                  <a:srgbClr val="424242"/>
                </a:solidFill>
                <a:latin typeface="-apple-system"/>
              </a:rPr>
              <a:t> used to </a:t>
            </a:r>
            <a:r>
              <a:rPr lang="en-GB" u="sng" dirty="0">
                <a:solidFill>
                  <a:srgbClr val="7D4788"/>
                </a:solidFill>
                <a:latin typeface="-apple-system"/>
                <a:hlinkClick r:id="rId4"/>
              </a:rPr>
              <a:t>symmetrically encrypt</a:t>
            </a:r>
            <a:r>
              <a:rPr lang="en-GB" dirty="0">
                <a:solidFill>
                  <a:srgbClr val="424242"/>
                </a:solidFill>
                <a:latin typeface="-apple-system"/>
              </a:rPr>
              <a:t> one communication session only. In other words, it's a temporary key that is only used once, during one stretch of time, for </a:t>
            </a:r>
            <a:r>
              <a:rPr lang="en-GB" u="sng" dirty="0">
                <a:solidFill>
                  <a:srgbClr val="7D4788"/>
                </a:solidFill>
                <a:latin typeface="-apple-system"/>
                <a:hlinkClick r:id="rId5"/>
              </a:rPr>
              <a:t>encrypting</a:t>
            </a:r>
            <a:r>
              <a:rPr lang="en-GB" dirty="0">
                <a:solidFill>
                  <a:srgbClr val="424242"/>
                </a:solidFill>
                <a:latin typeface="-apple-system"/>
              </a:rPr>
              <a:t> and decrypting data; future conversations between the two parties would be encrypted with different session keys. A session key is like a password that someone resets every time they log in.</a:t>
            </a:r>
          </a:p>
          <a:p>
            <a:r>
              <a:rPr lang="en-GB" dirty="0">
                <a:solidFill>
                  <a:srgbClr val="424242"/>
                </a:solidFill>
                <a:latin typeface="-apple-system"/>
              </a:rPr>
              <a:t>In </a:t>
            </a:r>
            <a:r>
              <a:rPr lang="en-GB" u="sng" dirty="0">
                <a:solidFill>
                  <a:srgbClr val="7D4788"/>
                </a:solidFill>
                <a:latin typeface="-apple-system"/>
                <a:hlinkClick r:id="rId6"/>
              </a:rPr>
              <a:t>SSL</a:t>
            </a:r>
            <a:r>
              <a:rPr lang="en-GB" dirty="0">
                <a:solidFill>
                  <a:srgbClr val="424242"/>
                </a:solidFill>
                <a:latin typeface="-apple-system"/>
              </a:rPr>
              <a:t>/</a:t>
            </a:r>
            <a:r>
              <a:rPr lang="en-GB" u="sng" dirty="0">
                <a:solidFill>
                  <a:srgbClr val="7D4788"/>
                </a:solidFill>
                <a:latin typeface="-apple-system"/>
                <a:hlinkClick r:id="rId7"/>
              </a:rPr>
              <a:t>TLS</a:t>
            </a:r>
            <a:r>
              <a:rPr lang="en-GB" dirty="0">
                <a:solidFill>
                  <a:srgbClr val="424242"/>
                </a:solidFill>
                <a:latin typeface="-apple-system"/>
              </a:rPr>
              <a:t>, the two communicating parties (the </a:t>
            </a:r>
            <a:r>
              <a:rPr lang="en-GB" u="sng" dirty="0">
                <a:solidFill>
                  <a:srgbClr val="7D4788"/>
                </a:solidFill>
                <a:latin typeface="-apple-system"/>
                <a:hlinkClick r:id="rId8"/>
              </a:rPr>
              <a:t>client and the server</a:t>
            </a:r>
            <a:r>
              <a:rPr lang="en-GB" dirty="0">
                <a:solidFill>
                  <a:srgbClr val="424242"/>
                </a:solidFill>
                <a:latin typeface="-apple-system"/>
              </a:rPr>
              <a:t>) generate 4 session keys at the start of any communication session, during the </a:t>
            </a:r>
            <a:r>
              <a:rPr lang="en-GB" u="sng" dirty="0">
                <a:solidFill>
                  <a:srgbClr val="7D4788"/>
                </a:solidFill>
                <a:latin typeface="-apple-system"/>
                <a:hlinkClick r:id="rId9"/>
              </a:rPr>
              <a:t>TLS handshake</a:t>
            </a:r>
            <a:r>
              <a:rPr lang="en-GB" dirty="0">
                <a:solidFill>
                  <a:srgbClr val="424242"/>
                </a:solidFill>
                <a:latin typeface="-apple-system"/>
              </a:rPr>
              <a:t>. The official </a:t>
            </a:r>
            <a:r>
              <a:rPr lang="en-GB" u="sng" dirty="0">
                <a:solidFill>
                  <a:srgbClr val="7D4788"/>
                </a:solidFill>
                <a:latin typeface="-apple-system"/>
                <a:hlinkClick r:id="rId10"/>
              </a:rPr>
              <a:t>RFC for TLS</a:t>
            </a:r>
            <a:r>
              <a:rPr lang="en-GB" dirty="0">
                <a:solidFill>
                  <a:srgbClr val="424242"/>
                </a:solidFill>
                <a:latin typeface="-apple-system"/>
              </a:rPr>
              <a:t> does not actually call these keys "session keys", but functionally that's exactly what they are</a:t>
            </a:r>
            <a:r>
              <a:rPr lang="en-GB" dirty="0" smtClean="0">
                <a:solidFill>
                  <a:srgbClr val="424242"/>
                </a:solidFill>
                <a:latin typeface="-apple-system"/>
              </a:rPr>
              <a:t>.</a:t>
            </a:r>
          </a:p>
          <a:p>
            <a:endParaRPr lang="en-GB" dirty="0">
              <a:solidFill>
                <a:srgbClr val="424242"/>
              </a:solidFill>
              <a:latin typeface="-apple-system"/>
            </a:endParaRPr>
          </a:p>
          <a:p>
            <a:r>
              <a:rPr lang="en-GB" dirty="0">
                <a:solidFill>
                  <a:srgbClr val="7D4788"/>
                </a:solidFill>
                <a:latin typeface="-apple-system"/>
              </a:rPr>
              <a:t>What is a session?</a:t>
            </a:r>
          </a:p>
          <a:p>
            <a:r>
              <a:rPr lang="en-GB" dirty="0">
                <a:solidFill>
                  <a:srgbClr val="424242"/>
                </a:solidFill>
                <a:latin typeface="-apple-system"/>
              </a:rPr>
              <a:t>A session is essentially a conversation. A session takes place over a network, and it begins when two devices acknowledge each other and open a virtual connection. It ends when the two devices have obtained the information they need from each other and send "finished" messages, terminating the connection, much like if two people are texting each other, and they close the conversation by saying, "Talk to you later." The connection can also time out due to inactivity, like if two people are texting and simply stop responding to each other.</a:t>
            </a:r>
          </a:p>
          <a:p>
            <a:r>
              <a:rPr lang="en-GB" dirty="0">
                <a:solidFill>
                  <a:srgbClr val="424242"/>
                </a:solidFill>
                <a:latin typeface="-apple-system"/>
              </a:rPr>
              <a:t>A session can either be a set period of time, or it can last for as long as the two parties are communicating. If the former, the session will expire after a certain amount of time; in the context of </a:t>
            </a:r>
            <a:r>
              <a:rPr lang="en-GB" u="sng" dirty="0">
                <a:solidFill>
                  <a:srgbClr val="7D4788"/>
                </a:solidFill>
                <a:latin typeface="-apple-system"/>
                <a:hlinkClick r:id="rId7"/>
              </a:rPr>
              <a:t>TLS encryption</a:t>
            </a:r>
            <a:r>
              <a:rPr lang="en-GB" dirty="0">
                <a:solidFill>
                  <a:srgbClr val="424242"/>
                </a:solidFill>
                <a:latin typeface="-apple-system"/>
              </a:rPr>
              <a:t>, the two devices would then have to exchange information and generate new session keys to reopen the connection</a:t>
            </a:r>
            <a:r>
              <a:rPr lang="en-GB" dirty="0" smtClean="0">
                <a:solidFill>
                  <a:srgbClr val="424242"/>
                </a:solidFill>
                <a:latin typeface="-apple-system"/>
              </a:rPr>
              <a:t>.</a:t>
            </a:r>
            <a:endParaRPr lang="en-GB" dirty="0">
              <a:solidFill>
                <a:srgbClr val="424242"/>
              </a:solidFill>
              <a:latin typeface="-apple-system"/>
            </a:endParaRPr>
          </a:p>
        </p:txBody>
      </p:sp>
    </p:spTree>
    <p:extLst>
      <p:ext uri="{BB962C8B-B14F-4D97-AF65-F5344CB8AC3E}">
        <p14:creationId xmlns:p14="http://schemas.microsoft.com/office/powerpoint/2010/main" val="348148778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381000"/>
            <a:ext cx="8610600" cy="4247317"/>
          </a:xfrm>
          <a:prstGeom prst="rect">
            <a:avLst/>
          </a:prstGeom>
        </p:spPr>
        <p:txBody>
          <a:bodyPr wrap="square">
            <a:spAutoFit/>
          </a:bodyPr>
          <a:lstStyle/>
          <a:p>
            <a:r>
              <a:rPr lang="en-GB" dirty="0">
                <a:solidFill>
                  <a:srgbClr val="7D4788"/>
                </a:solidFill>
                <a:latin typeface="-apple-system"/>
              </a:rPr>
              <a:t>Does HTTPS use symmetric or asymmetric encryption</a:t>
            </a:r>
            <a:r>
              <a:rPr lang="en-GB" dirty="0" smtClean="0">
                <a:solidFill>
                  <a:srgbClr val="7D4788"/>
                </a:solidFill>
                <a:latin typeface="-apple-system"/>
              </a:rPr>
              <a:t>?</a:t>
            </a:r>
          </a:p>
          <a:p>
            <a:endParaRPr lang="en-GB" dirty="0">
              <a:solidFill>
                <a:srgbClr val="7D4788"/>
              </a:solidFill>
              <a:latin typeface="-apple-system"/>
            </a:endParaRPr>
          </a:p>
          <a:p>
            <a:r>
              <a:rPr lang="en-GB" u="sng" dirty="0">
                <a:solidFill>
                  <a:srgbClr val="7D4788"/>
                </a:solidFill>
                <a:latin typeface="-apple-system"/>
                <a:hlinkClick r:id="rId2"/>
              </a:rPr>
              <a:t>HTTPS</a:t>
            </a:r>
            <a:r>
              <a:rPr lang="en-GB" dirty="0">
                <a:solidFill>
                  <a:srgbClr val="424242"/>
                </a:solidFill>
                <a:latin typeface="-apple-system"/>
              </a:rPr>
              <a:t>, which is </a:t>
            </a:r>
            <a:r>
              <a:rPr lang="en-GB" u="sng" dirty="0">
                <a:solidFill>
                  <a:srgbClr val="7D4788"/>
                </a:solidFill>
                <a:latin typeface="-apple-system"/>
                <a:hlinkClick r:id="rId3"/>
              </a:rPr>
              <a:t>HTTP</a:t>
            </a:r>
            <a:r>
              <a:rPr lang="en-GB" dirty="0">
                <a:solidFill>
                  <a:srgbClr val="424242"/>
                </a:solidFill>
                <a:latin typeface="-apple-system"/>
              </a:rPr>
              <a:t> with the TLS encryption protocol, uses both types of encryption. All communications over TLS start with a TLS handshake. </a:t>
            </a:r>
            <a:endParaRPr lang="en-GB" dirty="0" smtClean="0">
              <a:solidFill>
                <a:srgbClr val="424242"/>
              </a:solidFill>
              <a:latin typeface="-apple-system"/>
            </a:endParaRPr>
          </a:p>
          <a:p>
            <a:endParaRPr lang="en-GB" dirty="0">
              <a:solidFill>
                <a:srgbClr val="424242"/>
              </a:solidFill>
              <a:latin typeface="-apple-system"/>
            </a:endParaRPr>
          </a:p>
          <a:p>
            <a:r>
              <a:rPr lang="en-GB" b="1" dirty="0" smtClean="0">
                <a:solidFill>
                  <a:srgbClr val="C00000"/>
                </a:solidFill>
                <a:latin typeface="-apple-system"/>
              </a:rPr>
              <a:t>Asymmetric </a:t>
            </a:r>
            <a:r>
              <a:rPr lang="en-GB" b="1" dirty="0">
                <a:solidFill>
                  <a:srgbClr val="C00000"/>
                </a:solidFill>
                <a:latin typeface="-apple-system"/>
              </a:rPr>
              <a:t>encryption is crucial for making the TLS handshake work</a:t>
            </a:r>
            <a:r>
              <a:rPr lang="en-GB" b="1" dirty="0" smtClean="0">
                <a:solidFill>
                  <a:srgbClr val="C00000"/>
                </a:solidFill>
                <a:latin typeface="-apple-system"/>
              </a:rPr>
              <a:t>.</a:t>
            </a:r>
          </a:p>
          <a:p>
            <a:endParaRPr lang="en-GB" dirty="0">
              <a:solidFill>
                <a:srgbClr val="424242"/>
              </a:solidFill>
              <a:latin typeface="-apple-system"/>
            </a:endParaRPr>
          </a:p>
          <a:p>
            <a:r>
              <a:rPr lang="en-GB" dirty="0">
                <a:solidFill>
                  <a:srgbClr val="424242"/>
                </a:solidFill>
                <a:latin typeface="-apple-system"/>
              </a:rPr>
              <a:t>During the course of a TLS handshake, the two communicating devices will establish the four session keys, and these will be used for symmetric encryption for the rest of the session. </a:t>
            </a:r>
            <a:endParaRPr lang="en-GB" dirty="0" smtClean="0">
              <a:solidFill>
                <a:srgbClr val="424242"/>
              </a:solidFill>
              <a:latin typeface="-apple-system"/>
            </a:endParaRPr>
          </a:p>
          <a:p>
            <a:endParaRPr lang="en-GB" dirty="0">
              <a:solidFill>
                <a:srgbClr val="424242"/>
              </a:solidFill>
              <a:latin typeface="-apple-system"/>
            </a:endParaRPr>
          </a:p>
          <a:p>
            <a:r>
              <a:rPr lang="en-GB" dirty="0" smtClean="0">
                <a:solidFill>
                  <a:srgbClr val="424242"/>
                </a:solidFill>
                <a:latin typeface="-apple-system"/>
              </a:rPr>
              <a:t>Usually</a:t>
            </a:r>
            <a:r>
              <a:rPr lang="en-GB" dirty="0">
                <a:solidFill>
                  <a:srgbClr val="424242"/>
                </a:solidFill>
                <a:latin typeface="-apple-system"/>
              </a:rPr>
              <a:t>, the two communicating devices are a client, or a user device like a laptop or a smartphone, and a server, which is any web server that hosts a website. (For more, see </a:t>
            </a:r>
            <a:r>
              <a:rPr lang="en-GB" u="sng" dirty="0">
                <a:solidFill>
                  <a:srgbClr val="7D4788"/>
                </a:solidFill>
                <a:latin typeface="-apple-system"/>
                <a:hlinkClick r:id="rId4"/>
              </a:rPr>
              <a:t>What is the client-server model?</a:t>
            </a:r>
            <a:r>
              <a:rPr lang="en-GB" dirty="0">
                <a:solidFill>
                  <a:srgbClr val="424242"/>
                </a:solidFill>
                <a:latin typeface="-apple-system"/>
              </a:rPr>
              <a:t>)</a:t>
            </a:r>
          </a:p>
          <a:p>
            <a:endParaRPr lang="en-GB" dirty="0" smtClean="0">
              <a:solidFill>
                <a:srgbClr val="7D4788"/>
              </a:solidFill>
              <a:latin typeface="-apple-system"/>
            </a:endParaRPr>
          </a:p>
        </p:txBody>
      </p:sp>
    </p:spTree>
    <p:extLst>
      <p:ext uri="{BB962C8B-B14F-4D97-AF65-F5344CB8AC3E}">
        <p14:creationId xmlns:p14="http://schemas.microsoft.com/office/powerpoint/2010/main" val="351467479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228600"/>
            <a:ext cx="8763000" cy="6463308"/>
          </a:xfrm>
          <a:prstGeom prst="rect">
            <a:avLst/>
          </a:prstGeom>
        </p:spPr>
        <p:txBody>
          <a:bodyPr wrap="square">
            <a:spAutoFit/>
          </a:bodyPr>
          <a:lstStyle/>
          <a:p>
            <a:r>
              <a:rPr lang="en-GB" dirty="0">
                <a:solidFill>
                  <a:srgbClr val="7D4788"/>
                </a:solidFill>
                <a:latin typeface="-apple-system"/>
              </a:rPr>
              <a:t>How does a TLS handshake work</a:t>
            </a:r>
            <a:r>
              <a:rPr lang="en-GB" dirty="0" smtClean="0">
                <a:solidFill>
                  <a:srgbClr val="7D4788"/>
                </a:solidFill>
                <a:latin typeface="-apple-system"/>
              </a:rPr>
              <a:t>?</a:t>
            </a:r>
          </a:p>
          <a:p>
            <a:endParaRPr lang="en-GB" dirty="0">
              <a:solidFill>
                <a:srgbClr val="7D4788"/>
              </a:solidFill>
              <a:latin typeface="-apple-system"/>
            </a:endParaRPr>
          </a:p>
          <a:p>
            <a:r>
              <a:rPr lang="en-GB" dirty="0">
                <a:solidFill>
                  <a:srgbClr val="424242"/>
                </a:solidFill>
                <a:latin typeface="-apple-system"/>
              </a:rPr>
              <a:t>During a </a:t>
            </a:r>
            <a:r>
              <a:rPr lang="en-GB" u="sng" dirty="0">
                <a:solidFill>
                  <a:srgbClr val="7D4788"/>
                </a:solidFill>
                <a:latin typeface="-apple-system"/>
                <a:hlinkClick r:id="rId2"/>
              </a:rPr>
              <a:t>TLS handshake</a:t>
            </a:r>
            <a:r>
              <a:rPr lang="en-GB" dirty="0">
                <a:solidFill>
                  <a:srgbClr val="424242"/>
                </a:solidFill>
                <a:latin typeface="-apple-system"/>
              </a:rPr>
              <a:t>, both client and server send each other </a:t>
            </a:r>
            <a:r>
              <a:rPr lang="en-GB" b="1" dirty="0">
                <a:solidFill>
                  <a:srgbClr val="C00000"/>
                </a:solidFill>
                <a:latin typeface="-apple-system"/>
              </a:rPr>
              <a:t>random data</a:t>
            </a:r>
            <a:r>
              <a:rPr lang="en-GB" dirty="0">
                <a:solidFill>
                  <a:srgbClr val="424242"/>
                </a:solidFill>
                <a:latin typeface="-apple-system"/>
              </a:rPr>
              <a:t>, which they use to make calculations separately and then derive the </a:t>
            </a:r>
            <a:r>
              <a:rPr lang="en-GB" b="1" dirty="0">
                <a:solidFill>
                  <a:srgbClr val="C00000"/>
                </a:solidFill>
                <a:latin typeface="-apple-system"/>
              </a:rPr>
              <a:t>same session keys. </a:t>
            </a:r>
            <a:endParaRPr lang="en-GB" b="1" dirty="0" smtClean="0">
              <a:solidFill>
                <a:srgbClr val="C00000"/>
              </a:solidFill>
              <a:latin typeface="-apple-system"/>
            </a:endParaRPr>
          </a:p>
          <a:p>
            <a:endParaRPr lang="en-GB" dirty="0">
              <a:solidFill>
                <a:srgbClr val="424242"/>
              </a:solidFill>
              <a:latin typeface="-apple-system"/>
            </a:endParaRPr>
          </a:p>
          <a:p>
            <a:r>
              <a:rPr lang="en-GB" b="1" dirty="0" smtClean="0">
                <a:solidFill>
                  <a:srgbClr val="C00000"/>
                </a:solidFill>
                <a:latin typeface="-apple-system"/>
              </a:rPr>
              <a:t>Three </a:t>
            </a:r>
            <a:r>
              <a:rPr lang="en-GB" b="1" dirty="0">
                <a:solidFill>
                  <a:srgbClr val="C00000"/>
                </a:solidFill>
                <a:latin typeface="-apple-system"/>
              </a:rPr>
              <a:t>kinds of randomly generated data are sent from one side to the other</a:t>
            </a:r>
            <a:r>
              <a:rPr lang="en-GB" b="1" dirty="0" smtClean="0">
                <a:solidFill>
                  <a:srgbClr val="C00000"/>
                </a:solidFill>
                <a:latin typeface="-apple-system"/>
              </a:rPr>
              <a:t>:</a:t>
            </a:r>
          </a:p>
          <a:p>
            <a:endParaRPr lang="en-GB" dirty="0">
              <a:solidFill>
                <a:srgbClr val="424242"/>
              </a:solidFill>
              <a:latin typeface="-apple-system"/>
            </a:endParaRPr>
          </a:p>
          <a:p>
            <a:pPr>
              <a:buFont typeface="Arial" panose="020B0604020202020204" pitchFamily="34" charset="0"/>
              <a:buChar char="•"/>
            </a:pPr>
            <a:r>
              <a:rPr lang="en-GB" b="1" dirty="0">
                <a:solidFill>
                  <a:srgbClr val="C00000"/>
                </a:solidFill>
                <a:latin typeface="-apple-system"/>
              </a:rPr>
              <a:t>The "client random": </a:t>
            </a:r>
            <a:r>
              <a:rPr lang="en-GB" dirty="0">
                <a:solidFill>
                  <a:srgbClr val="424242"/>
                </a:solidFill>
                <a:latin typeface="-apple-system"/>
              </a:rPr>
              <a:t>This is a random string of bytes that the client sends to the server.</a:t>
            </a:r>
          </a:p>
          <a:p>
            <a:pPr>
              <a:buFont typeface="Arial" panose="020B0604020202020204" pitchFamily="34" charset="0"/>
              <a:buChar char="•"/>
            </a:pPr>
            <a:r>
              <a:rPr lang="en-GB" b="1" dirty="0">
                <a:solidFill>
                  <a:srgbClr val="C00000"/>
                </a:solidFill>
                <a:latin typeface="-apple-system"/>
              </a:rPr>
              <a:t>The "server random": </a:t>
            </a:r>
            <a:r>
              <a:rPr lang="en-GB" dirty="0">
                <a:solidFill>
                  <a:srgbClr val="424242"/>
                </a:solidFill>
                <a:latin typeface="-apple-system"/>
              </a:rPr>
              <a:t>This is similar to the client random, except that the server sends it to the client.</a:t>
            </a:r>
          </a:p>
          <a:p>
            <a:pPr>
              <a:buFont typeface="Arial" panose="020B0604020202020204" pitchFamily="34" charset="0"/>
              <a:buChar char="•"/>
            </a:pPr>
            <a:r>
              <a:rPr lang="en-GB" b="1" dirty="0">
                <a:solidFill>
                  <a:srgbClr val="C00000"/>
                </a:solidFill>
                <a:latin typeface="-apple-system"/>
              </a:rPr>
              <a:t>The "premaster secret": </a:t>
            </a:r>
            <a:r>
              <a:rPr lang="en-GB" dirty="0">
                <a:solidFill>
                  <a:srgbClr val="424242"/>
                </a:solidFill>
                <a:latin typeface="-apple-system"/>
              </a:rPr>
              <a:t>This is yet another string of data. In some versions of the TLS handshake, the client generates this and sends it to the server encrypted with the public key; in other versions, the client and server generate the premaster secret on their own, using agreed-upon algorithm parameters to arrive at the same result</a:t>
            </a:r>
            <a:r>
              <a:rPr lang="en-GB" dirty="0" smtClean="0">
                <a:solidFill>
                  <a:srgbClr val="424242"/>
                </a:solidFill>
                <a:latin typeface="-apple-system"/>
              </a:rPr>
              <a:t>.</a:t>
            </a:r>
          </a:p>
          <a:p>
            <a:endParaRPr lang="en-GB" dirty="0">
              <a:solidFill>
                <a:srgbClr val="424242"/>
              </a:solidFill>
              <a:latin typeface="-apple-system"/>
            </a:endParaRPr>
          </a:p>
          <a:p>
            <a:r>
              <a:rPr lang="en-GB" dirty="0">
                <a:solidFill>
                  <a:srgbClr val="424242"/>
                </a:solidFill>
                <a:latin typeface="-apple-system"/>
              </a:rPr>
              <a:t>The TLS handshake uses asymmetric encryption either to hide the server random from attackers (by encrypting it with a private key), or for allowing the server to digitally "sign" one of its messages so that the client knows the server is who it claims to be (just as a signature helps verify someone's identity in real life). The server encrypts some data with the private key, and the client uses the public key to decrypt it, proving that the server has the correct key and is legitimate.</a:t>
            </a:r>
          </a:p>
        </p:txBody>
      </p:sp>
    </p:spTree>
    <p:extLst>
      <p:ext uri="{BB962C8B-B14F-4D97-AF65-F5344CB8AC3E}">
        <p14:creationId xmlns:p14="http://schemas.microsoft.com/office/powerpoint/2010/main" val="13844341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457200"/>
            <a:ext cx="8686800" cy="2862322"/>
          </a:xfrm>
          <a:prstGeom prst="rect">
            <a:avLst/>
          </a:prstGeom>
        </p:spPr>
        <p:txBody>
          <a:bodyPr wrap="square">
            <a:spAutoFit/>
          </a:bodyPr>
          <a:lstStyle/>
          <a:p>
            <a:r>
              <a:rPr lang="en-GB" b="1" dirty="0">
                <a:solidFill>
                  <a:srgbClr val="7D4788"/>
                </a:solidFill>
                <a:effectLst>
                  <a:outerShdw blurRad="38100" dist="38100" dir="2700000" algn="tl">
                    <a:srgbClr val="000000">
                      <a:alpha val="43137"/>
                    </a:srgbClr>
                  </a:outerShdw>
                </a:effectLst>
                <a:latin typeface="-apple-system"/>
              </a:rPr>
              <a:t>What is the 'master secret' in a TLS handshake?</a:t>
            </a:r>
          </a:p>
          <a:p>
            <a:endParaRPr lang="en-GB" dirty="0" smtClean="0">
              <a:solidFill>
                <a:srgbClr val="424242"/>
              </a:solidFill>
              <a:latin typeface="-apple-system"/>
            </a:endParaRPr>
          </a:p>
          <a:p>
            <a:r>
              <a:rPr lang="en-GB" b="1" dirty="0" smtClean="0">
                <a:solidFill>
                  <a:srgbClr val="C00000"/>
                </a:solidFill>
                <a:latin typeface="-apple-system"/>
              </a:rPr>
              <a:t>The </a:t>
            </a:r>
            <a:r>
              <a:rPr lang="en-GB" b="1" dirty="0">
                <a:solidFill>
                  <a:srgbClr val="C00000"/>
                </a:solidFill>
                <a:latin typeface="-apple-system"/>
              </a:rPr>
              <a:t>master secret is the final result from combining the client random, the server random, and the premaster secret via an algorithm. </a:t>
            </a:r>
            <a:endParaRPr lang="en-GB" b="1" dirty="0" smtClean="0">
              <a:solidFill>
                <a:srgbClr val="C00000"/>
              </a:solidFill>
              <a:latin typeface="-apple-system"/>
            </a:endParaRPr>
          </a:p>
          <a:p>
            <a:endParaRPr lang="en-GB" b="1" dirty="0">
              <a:solidFill>
                <a:srgbClr val="C00000"/>
              </a:solidFill>
              <a:latin typeface="-apple-system"/>
            </a:endParaRPr>
          </a:p>
          <a:p>
            <a:r>
              <a:rPr lang="en-GB" dirty="0" smtClean="0">
                <a:solidFill>
                  <a:srgbClr val="C00000"/>
                </a:solidFill>
                <a:latin typeface="-apple-system"/>
              </a:rPr>
              <a:t>The </a:t>
            </a:r>
            <a:r>
              <a:rPr lang="en-GB" dirty="0">
                <a:solidFill>
                  <a:srgbClr val="C00000"/>
                </a:solidFill>
                <a:latin typeface="-apple-system"/>
              </a:rPr>
              <a:t>client and the server each have those three messages, so they should arrive at the same result for the master secret</a:t>
            </a:r>
            <a:r>
              <a:rPr lang="en-GB" dirty="0" smtClean="0">
                <a:solidFill>
                  <a:srgbClr val="C00000"/>
                </a:solidFill>
                <a:latin typeface="-apple-system"/>
              </a:rPr>
              <a:t>.</a:t>
            </a:r>
          </a:p>
          <a:p>
            <a:endParaRPr lang="en-GB" dirty="0">
              <a:solidFill>
                <a:srgbClr val="424242"/>
              </a:solidFill>
              <a:latin typeface="-apple-system"/>
            </a:endParaRPr>
          </a:p>
          <a:p>
            <a:r>
              <a:rPr lang="en-GB" b="1" i="1" dirty="0">
                <a:solidFill>
                  <a:srgbClr val="C00000"/>
                </a:solidFill>
                <a:effectLst>
                  <a:outerShdw blurRad="38100" dist="38100" dir="2700000" algn="tl">
                    <a:srgbClr val="000000">
                      <a:alpha val="43137"/>
                    </a:srgbClr>
                  </a:outerShdw>
                </a:effectLst>
                <a:latin typeface="-apple-system"/>
              </a:rPr>
              <a:t>The client and server then use the master secret to calculate several session keys for use in that session only – 4 session keys, to be precise</a:t>
            </a:r>
            <a:r>
              <a:rPr lang="en-GB" b="1" i="1" dirty="0" smtClean="0">
                <a:solidFill>
                  <a:srgbClr val="C00000"/>
                </a:solidFill>
                <a:effectLst>
                  <a:outerShdw blurRad="38100" dist="38100" dir="2700000" algn="tl">
                    <a:srgbClr val="000000">
                      <a:alpha val="43137"/>
                    </a:srgbClr>
                  </a:outerShdw>
                </a:effectLst>
                <a:latin typeface="-apple-system"/>
              </a:rPr>
              <a:t>.</a:t>
            </a:r>
            <a:endParaRPr lang="en-GB" b="1" i="1" dirty="0">
              <a:solidFill>
                <a:srgbClr val="C00000"/>
              </a:solidFill>
              <a:effectLst>
                <a:outerShdw blurRad="38100" dist="38100" dir="2700000" algn="tl">
                  <a:srgbClr val="000000">
                    <a:alpha val="43137"/>
                  </a:srgbClr>
                </a:outerShdw>
              </a:effectLst>
              <a:latin typeface="-apple-system"/>
            </a:endParaRPr>
          </a:p>
        </p:txBody>
      </p:sp>
    </p:spTree>
    <p:extLst>
      <p:ext uri="{BB962C8B-B14F-4D97-AF65-F5344CB8AC3E}">
        <p14:creationId xmlns:p14="http://schemas.microsoft.com/office/powerpoint/2010/main" val="6701679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166092"/>
            <a:ext cx="8839200" cy="5632311"/>
          </a:xfrm>
          <a:prstGeom prst="rect">
            <a:avLst/>
          </a:prstGeom>
        </p:spPr>
        <p:txBody>
          <a:bodyPr wrap="square">
            <a:spAutoFit/>
          </a:bodyPr>
          <a:lstStyle/>
          <a:p>
            <a:r>
              <a:rPr lang="en-GB" b="1" dirty="0">
                <a:solidFill>
                  <a:srgbClr val="7D4788"/>
                </a:solidFill>
                <a:latin typeface="-apple-system"/>
              </a:rPr>
              <a:t>What 4 session keys are generated from the master secret in a TLS handshake?</a:t>
            </a:r>
          </a:p>
          <a:p>
            <a:r>
              <a:rPr lang="en-GB" b="1" dirty="0">
                <a:solidFill>
                  <a:srgbClr val="C00000"/>
                </a:solidFill>
                <a:latin typeface="-apple-system"/>
              </a:rPr>
              <a:t>The 4 kinds of session keys created in each TLS handshake are:</a:t>
            </a:r>
          </a:p>
          <a:p>
            <a:r>
              <a:rPr lang="en-GB" b="1" dirty="0" smtClean="0">
                <a:solidFill>
                  <a:srgbClr val="C00000"/>
                </a:solidFill>
                <a:latin typeface="-apple-system"/>
              </a:rPr>
              <a:t>1) The </a:t>
            </a:r>
            <a:r>
              <a:rPr lang="en-GB" b="1" dirty="0">
                <a:solidFill>
                  <a:srgbClr val="C00000"/>
                </a:solidFill>
                <a:latin typeface="-apple-system"/>
              </a:rPr>
              <a:t>"client write key"</a:t>
            </a:r>
          </a:p>
          <a:p>
            <a:r>
              <a:rPr lang="en-GB" b="1" dirty="0" smtClean="0">
                <a:solidFill>
                  <a:srgbClr val="C00000"/>
                </a:solidFill>
                <a:latin typeface="-apple-system"/>
              </a:rPr>
              <a:t>2) The </a:t>
            </a:r>
            <a:r>
              <a:rPr lang="en-GB" b="1" dirty="0">
                <a:solidFill>
                  <a:srgbClr val="C00000"/>
                </a:solidFill>
                <a:latin typeface="-apple-system"/>
              </a:rPr>
              <a:t>"server write key"</a:t>
            </a:r>
          </a:p>
          <a:p>
            <a:r>
              <a:rPr lang="en-GB" b="1" dirty="0" smtClean="0">
                <a:solidFill>
                  <a:srgbClr val="C00000"/>
                </a:solidFill>
                <a:latin typeface="-apple-system"/>
              </a:rPr>
              <a:t>3) The </a:t>
            </a:r>
            <a:r>
              <a:rPr lang="en-GB" b="1" dirty="0">
                <a:solidFill>
                  <a:srgbClr val="C00000"/>
                </a:solidFill>
                <a:latin typeface="-apple-system"/>
              </a:rPr>
              <a:t>"client write MAC key"</a:t>
            </a:r>
          </a:p>
          <a:p>
            <a:r>
              <a:rPr lang="en-GB" b="1" dirty="0" smtClean="0">
                <a:solidFill>
                  <a:srgbClr val="C00000"/>
                </a:solidFill>
                <a:latin typeface="-apple-system"/>
              </a:rPr>
              <a:t>4) The </a:t>
            </a:r>
            <a:r>
              <a:rPr lang="en-GB" b="1" dirty="0">
                <a:solidFill>
                  <a:srgbClr val="C00000"/>
                </a:solidFill>
                <a:latin typeface="-apple-system"/>
              </a:rPr>
              <a:t>"server write MAC </a:t>
            </a:r>
            <a:r>
              <a:rPr lang="en-GB" b="1" dirty="0" smtClean="0">
                <a:solidFill>
                  <a:srgbClr val="C00000"/>
                </a:solidFill>
                <a:latin typeface="-apple-system"/>
              </a:rPr>
              <a:t>key“</a:t>
            </a:r>
          </a:p>
          <a:p>
            <a:endParaRPr lang="en-GB" b="1" dirty="0">
              <a:solidFill>
                <a:srgbClr val="C00000"/>
              </a:solidFill>
              <a:latin typeface="-apple-system"/>
            </a:endParaRPr>
          </a:p>
          <a:p>
            <a:r>
              <a:rPr lang="en-GB" b="1" dirty="0" smtClean="0">
                <a:solidFill>
                  <a:srgbClr val="C00000"/>
                </a:solidFill>
                <a:latin typeface="-apple-system"/>
              </a:rPr>
              <a:t>1) The </a:t>
            </a:r>
            <a:r>
              <a:rPr lang="en-GB" b="1" dirty="0">
                <a:solidFill>
                  <a:srgbClr val="C00000"/>
                </a:solidFill>
                <a:latin typeface="-apple-system"/>
              </a:rPr>
              <a:t>client write key </a:t>
            </a:r>
            <a:r>
              <a:rPr lang="en-GB" dirty="0">
                <a:latin typeface="-apple-system"/>
              </a:rPr>
              <a:t>is the key that the client uses to encrypt its messages</a:t>
            </a:r>
            <a:r>
              <a:rPr lang="en-GB" dirty="0">
                <a:solidFill>
                  <a:srgbClr val="424242"/>
                </a:solidFill>
                <a:latin typeface="-apple-system"/>
              </a:rPr>
              <a:t>. The client write key is a symmetric key, and both the client and the server have it. This enables the server to decrypt messages from the client using the same key</a:t>
            </a:r>
            <a:r>
              <a:rPr lang="en-GB" dirty="0" smtClean="0">
                <a:solidFill>
                  <a:srgbClr val="424242"/>
                </a:solidFill>
                <a:latin typeface="-apple-system"/>
              </a:rPr>
              <a:t>.</a:t>
            </a:r>
          </a:p>
          <a:p>
            <a:endParaRPr lang="en-GB" dirty="0">
              <a:solidFill>
                <a:srgbClr val="424242"/>
              </a:solidFill>
              <a:latin typeface="-apple-system"/>
            </a:endParaRPr>
          </a:p>
          <a:p>
            <a:r>
              <a:rPr lang="en-GB" dirty="0" smtClean="0">
                <a:solidFill>
                  <a:srgbClr val="C00000"/>
                </a:solidFill>
                <a:latin typeface="-apple-system"/>
              </a:rPr>
              <a:t>2) </a:t>
            </a:r>
            <a:r>
              <a:rPr lang="en-GB" b="1" dirty="0" smtClean="0">
                <a:solidFill>
                  <a:srgbClr val="C00000"/>
                </a:solidFill>
                <a:latin typeface="-apple-system"/>
              </a:rPr>
              <a:t>The </a:t>
            </a:r>
            <a:r>
              <a:rPr lang="en-GB" b="1" dirty="0">
                <a:solidFill>
                  <a:srgbClr val="C00000"/>
                </a:solidFill>
                <a:latin typeface="-apple-system"/>
              </a:rPr>
              <a:t>server write key </a:t>
            </a:r>
            <a:r>
              <a:rPr lang="en-GB" dirty="0">
                <a:solidFill>
                  <a:srgbClr val="C00000"/>
                </a:solidFill>
                <a:latin typeface="-apple-system"/>
              </a:rPr>
              <a:t>is just like the client write key, except on the server side. To summarize: Messages from client to server are encrypted with the client write key, and the server uses the client write key to decrypt them</a:t>
            </a:r>
            <a:r>
              <a:rPr lang="en-GB" dirty="0">
                <a:solidFill>
                  <a:srgbClr val="424242"/>
                </a:solidFill>
                <a:latin typeface="-apple-system"/>
              </a:rPr>
              <a:t>. </a:t>
            </a:r>
            <a:endParaRPr lang="en-GB" dirty="0" smtClean="0">
              <a:solidFill>
                <a:srgbClr val="424242"/>
              </a:solidFill>
              <a:latin typeface="-apple-system"/>
            </a:endParaRPr>
          </a:p>
          <a:p>
            <a:endParaRPr lang="en-GB" dirty="0">
              <a:solidFill>
                <a:srgbClr val="424242"/>
              </a:solidFill>
              <a:latin typeface="-apple-system"/>
            </a:endParaRPr>
          </a:p>
          <a:p>
            <a:r>
              <a:rPr lang="en-GB" dirty="0" smtClean="0">
                <a:solidFill>
                  <a:srgbClr val="424242"/>
                </a:solidFill>
                <a:latin typeface="-apple-system"/>
              </a:rPr>
              <a:t>Messages </a:t>
            </a:r>
            <a:r>
              <a:rPr lang="en-GB" dirty="0">
                <a:solidFill>
                  <a:srgbClr val="424242"/>
                </a:solidFill>
                <a:latin typeface="-apple-system"/>
              </a:rPr>
              <a:t>from server to client are encrypted with the server write key, and the client uses the server write key to decrypt them. (This whole process is handled by the client device or browser; the users themselves don't have to do any of this encrypting or decrypting</a:t>
            </a:r>
            <a:r>
              <a:rPr lang="en-GB" dirty="0" smtClean="0">
                <a:solidFill>
                  <a:srgbClr val="424242"/>
                </a:solidFill>
                <a:latin typeface="-apple-system"/>
              </a:rPr>
              <a:t>.)</a:t>
            </a:r>
            <a:endParaRPr lang="en-GB" dirty="0">
              <a:solidFill>
                <a:srgbClr val="424242"/>
              </a:solidFill>
              <a:latin typeface="-apple-system"/>
            </a:endParaRPr>
          </a:p>
        </p:txBody>
      </p:sp>
    </p:spTree>
    <p:extLst>
      <p:ext uri="{BB962C8B-B14F-4D97-AF65-F5344CB8AC3E}">
        <p14:creationId xmlns:p14="http://schemas.microsoft.com/office/powerpoint/2010/main" val="197556487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1166843"/>
            <a:ext cx="8763000" cy="3693319"/>
          </a:xfrm>
          <a:prstGeom prst="rect">
            <a:avLst/>
          </a:prstGeom>
        </p:spPr>
        <p:txBody>
          <a:bodyPr wrap="square">
            <a:spAutoFit/>
          </a:bodyPr>
          <a:lstStyle/>
          <a:p>
            <a:r>
              <a:rPr lang="en-GB" b="1" dirty="0">
                <a:solidFill>
                  <a:srgbClr val="C00000"/>
                </a:solidFill>
                <a:latin typeface="-apple-system"/>
              </a:rPr>
              <a:t>The MAC, or message authentication code, keys </a:t>
            </a:r>
            <a:r>
              <a:rPr lang="en-GB" dirty="0">
                <a:solidFill>
                  <a:srgbClr val="424242"/>
                </a:solidFill>
                <a:latin typeface="-apple-system"/>
              </a:rPr>
              <a:t>are used to digitally sign messages. </a:t>
            </a:r>
            <a:endParaRPr lang="en-GB" dirty="0" smtClean="0">
              <a:solidFill>
                <a:srgbClr val="424242"/>
              </a:solidFill>
              <a:latin typeface="-apple-system"/>
            </a:endParaRPr>
          </a:p>
          <a:p>
            <a:endParaRPr lang="en-GB" dirty="0">
              <a:solidFill>
                <a:srgbClr val="424242"/>
              </a:solidFill>
              <a:latin typeface="-apple-system"/>
            </a:endParaRPr>
          </a:p>
          <a:p>
            <a:r>
              <a:rPr lang="en-GB" dirty="0" smtClean="0">
                <a:solidFill>
                  <a:srgbClr val="424242"/>
                </a:solidFill>
                <a:latin typeface="-apple-system"/>
              </a:rPr>
              <a:t>The </a:t>
            </a:r>
            <a:r>
              <a:rPr lang="en-GB" dirty="0">
                <a:solidFill>
                  <a:srgbClr val="424242"/>
                </a:solidFill>
                <a:latin typeface="-apple-system"/>
              </a:rPr>
              <a:t>server signs its messages with the </a:t>
            </a:r>
            <a:r>
              <a:rPr lang="en-GB" dirty="0" smtClean="0">
                <a:solidFill>
                  <a:srgbClr val="424242"/>
                </a:solidFill>
                <a:latin typeface="-apple-system"/>
              </a:rPr>
              <a:t>3) </a:t>
            </a:r>
            <a:r>
              <a:rPr lang="en-GB" b="1" dirty="0" smtClean="0">
                <a:solidFill>
                  <a:srgbClr val="C00000"/>
                </a:solidFill>
                <a:latin typeface="-apple-system"/>
              </a:rPr>
              <a:t>server </a:t>
            </a:r>
            <a:r>
              <a:rPr lang="en-GB" b="1" dirty="0">
                <a:solidFill>
                  <a:srgbClr val="C00000"/>
                </a:solidFill>
                <a:latin typeface="-apple-system"/>
              </a:rPr>
              <a:t>write MAC key</a:t>
            </a:r>
            <a:r>
              <a:rPr lang="en-GB" dirty="0">
                <a:solidFill>
                  <a:srgbClr val="424242"/>
                </a:solidFill>
                <a:latin typeface="-apple-system"/>
              </a:rPr>
              <a:t>, and when the client receives the message, it can check the MAC key used against its own record of the server MAC key to make sure it's legitimate. The </a:t>
            </a:r>
            <a:r>
              <a:rPr lang="en-GB" dirty="0" smtClean="0">
                <a:solidFill>
                  <a:srgbClr val="424242"/>
                </a:solidFill>
                <a:latin typeface="-apple-system"/>
              </a:rPr>
              <a:t>4) </a:t>
            </a:r>
            <a:r>
              <a:rPr lang="en-GB" b="1" dirty="0" smtClean="0">
                <a:solidFill>
                  <a:srgbClr val="C00000"/>
                </a:solidFill>
                <a:latin typeface="-apple-system"/>
              </a:rPr>
              <a:t>client </a:t>
            </a:r>
            <a:r>
              <a:rPr lang="en-GB" b="1" dirty="0">
                <a:solidFill>
                  <a:srgbClr val="C00000"/>
                </a:solidFill>
                <a:latin typeface="-apple-system"/>
              </a:rPr>
              <a:t>signs its messages with the client write MAC key</a:t>
            </a:r>
            <a:r>
              <a:rPr lang="en-GB" b="1" dirty="0" smtClean="0">
                <a:solidFill>
                  <a:srgbClr val="C00000"/>
                </a:solidFill>
                <a:latin typeface="-apple-system"/>
              </a:rPr>
              <a:t>.</a:t>
            </a:r>
          </a:p>
          <a:p>
            <a:endParaRPr lang="en-GB" dirty="0">
              <a:solidFill>
                <a:srgbClr val="424242"/>
              </a:solidFill>
              <a:latin typeface="-apple-system"/>
            </a:endParaRPr>
          </a:p>
          <a:p>
            <a:r>
              <a:rPr lang="en-GB" dirty="0">
                <a:solidFill>
                  <a:srgbClr val="00B050"/>
                </a:solidFill>
                <a:latin typeface="-apple-system"/>
              </a:rPr>
              <a:t>A set of 4 completely new session keys gets created with every new communication session and new TLS handshake. </a:t>
            </a:r>
            <a:endParaRPr lang="en-GB" dirty="0" smtClean="0">
              <a:solidFill>
                <a:srgbClr val="00B050"/>
              </a:solidFill>
              <a:latin typeface="-apple-system"/>
            </a:endParaRPr>
          </a:p>
          <a:p>
            <a:endParaRPr lang="en-GB" dirty="0">
              <a:solidFill>
                <a:srgbClr val="00B050"/>
              </a:solidFill>
              <a:latin typeface="-apple-system"/>
            </a:endParaRPr>
          </a:p>
          <a:p>
            <a:r>
              <a:rPr lang="en-GB" dirty="0" smtClean="0">
                <a:solidFill>
                  <a:srgbClr val="00B050"/>
                </a:solidFill>
                <a:latin typeface="-apple-system"/>
              </a:rPr>
              <a:t>There </a:t>
            </a:r>
            <a:r>
              <a:rPr lang="en-GB" dirty="0">
                <a:solidFill>
                  <a:srgbClr val="00B050"/>
                </a:solidFill>
                <a:latin typeface="-apple-system"/>
              </a:rPr>
              <a:t>will be a different client write key, server write key, and so on, but those 4 types of keys get created every time.</a:t>
            </a:r>
          </a:p>
        </p:txBody>
      </p:sp>
    </p:spTree>
    <p:extLst>
      <p:ext uri="{BB962C8B-B14F-4D97-AF65-F5344CB8AC3E}">
        <p14:creationId xmlns:p14="http://schemas.microsoft.com/office/powerpoint/2010/main" val="18764946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p:cNvSpPr>
            <a:spLocks noGrp="1"/>
          </p:cNvSpPr>
          <p:nvPr>
            <p:ph type="sldNum" sz="quarter" idx="10"/>
          </p:nvPr>
        </p:nvSpPr>
        <p:spPr/>
        <p:txBody>
          <a:bodyPr/>
          <a:lstStyle/>
          <a:p>
            <a:r>
              <a:rPr lang="en-US" altLang="en-US"/>
              <a:t>17.</a:t>
            </a:r>
            <a:fld id="{56902164-7E82-40F2-B6A2-F2F322E96843}" type="slidenum">
              <a:rPr lang="en-US" altLang="en-US"/>
              <a:pPr/>
              <a:t>8</a:t>
            </a:fld>
            <a:endParaRPr lang="en-US" altLang="en-US"/>
          </a:p>
        </p:txBody>
      </p:sp>
      <p:sp>
        <p:nvSpPr>
          <p:cNvPr id="1016834" name="Rectangle 2"/>
          <p:cNvSpPr>
            <a:spLocks noChangeArrowheads="1"/>
          </p:cNvSpPr>
          <p:nvPr/>
        </p:nvSpPr>
        <p:spPr bwMode="auto">
          <a:xfrm>
            <a:off x="1143000" y="457200"/>
            <a:ext cx="2209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800">
                <a:solidFill>
                  <a:schemeClr val="hlink"/>
                </a:solidFill>
                <a:latin typeface="Times New Roman" panose="02020603050405020304" pitchFamily="18" charset="0"/>
              </a:rPr>
              <a:t>Objectives</a:t>
            </a:r>
          </a:p>
        </p:txBody>
      </p:sp>
      <p:sp>
        <p:nvSpPr>
          <p:cNvPr id="1016835" name="Rectangle 3"/>
          <p:cNvSpPr>
            <a:spLocks noChangeArrowheads="1"/>
          </p:cNvSpPr>
          <p:nvPr/>
        </p:nvSpPr>
        <p:spPr bwMode="auto">
          <a:xfrm>
            <a:off x="381000" y="1449388"/>
            <a:ext cx="8534400" cy="3132137"/>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70000"/>
              </a:spcAft>
            </a:pPr>
            <a:r>
              <a:rPr lang="en-US" altLang="en-US" sz="2800">
                <a:latin typeface="Times New Roman" panose="02020603050405020304" pitchFamily="18" charset="0"/>
              </a:rPr>
              <a:t>❏	To discuss the need for security services at the 	transport layer of the Internet model</a:t>
            </a:r>
          </a:p>
          <a:p>
            <a:pPr>
              <a:spcAft>
                <a:spcPct val="70000"/>
              </a:spcAft>
            </a:pPr>
            <a:r>
              <a:rPr lang="en-US" altLang="en-US" sz="2800">
                <a:latin typeface="Times New Roman" panose="02020603050405020304" pitchFamily="18" charset="0"/>
              </a:rPr>
              <a:t>❏	To discuss the general architecture of SSL</a:t>
            </a:r>
          </a:p>
          <a:p>
            <a:pPr>
              <a:spcAft>
                <a:spcPct val="70000"/>
              </a:spcAft>
            </a:pPr>
            <a:r>
              <a:rPr lang="en-US" altLang="en-US" sz="2800">
                <a:latin typeface="Times New Roman" panose="02020603050405020304" pitchFamily="18" charset="0"/>
              </a:rPr>
              <a:t>❏	To discuss the general architecture of TLS</a:t>
            </a:r>
          </a:p>
          <a:p>
            <a:pPr>
              <a:spcAft>
                <a:spcPct val="70000"/>
              </a:spcAft>
            </a:pPr>
            <a:r>
              <a:rPr lang="en-US" altLang="en-US" sz="2800">
                <a:latin typeface="Times New Roman" panose="02020603050405020304" pitchFamily="18" charset="0"/>
              </a:rPr>
              <a:t>❏	To compare and contrast SSL and TLS</a:t>
            </a:r>
          </a:p>
        </p:txBody>
      </p:sp>
      <p:sp>
        <p:nvSpPr>
          <p:cNvPr id="1016836" name="Rectangle 4"/>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16837" name="Rectangle 5"/>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16838" name="Rectangle 6"/>
          <p:cNvSpPr>
            <a:spLocks noChangeArrowheads="1"/>
          </p:cNvSpPr>
          <p:nvPr/>
        </p:nvSpPr>
        <p:spPr bwMode="auto">
          <a:xfrm>
            <a:off x="1066800" y="49213"/>
            <a:ext cx="20256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dirty="0">
                <a:solidFill>
                  <a:schemeClr val="tx2"/>
                </a:solidFill>
              </a:rPr>
              <a:t>Chapter 17</a:t>
            </a:r>
          </a:p>
        </p:txBody>
      </p:sp>
      <p:sp>
        <p:nvSpPr>
          <p:cNvPr id="1016839"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16840" name="Rectangle 8"/>
          <p:cNvSpPr>
            <a:spLocks noChangeArrowheads="1"/>
          </p:cNvSpPr>
          <p:nvPr/>
        </p:nvSpPr>
        <p:spPr bwMode="ltGray">
          <a:xfrm>
            <a:off x="447675" y="533400"/>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16841" name="Rectangle 9"/>
          <p:cNvSpPr>
            <a:spLocks noChangeArrowheads="1"/>
          </p:cNvSpPr>
          <p:nvPr/>
        </p:nvSpPr>
        <p:spPr bwMode="ltGray">
          <a:xfrm>
            <a:off x="838200" y="533400"/>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16842" name="Rectangle 10"/>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
        <p:nvSpPr>
          <p:cNvPr id="1016843" name="Rectangle 11"/>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altLang="en-US" sz="2400" b="0">
              <a:latin typeface="Tahoma" panose="020B0604030504040204" pitchFamily="34" charset="0"/>
            </a:endParaRPr>
          </a:p>
        </p:txBody>
      </p:sp>
    </p:spTree>
    <p:extLst>
      <p:ext uri="{BB962C8B-B14F-4D97-AF65-F5344CB8AC3E}">
        <p14:creationId xmlns:p14="http://schemas.microsoft.com/office/powerpoint/2010/main" val="90830662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6172200" cy="857250"/>
          </a:xfrm>
        </p:spPr>
        <p:txBody>
          <a:bodyPr>
            <a:normAutofit/>
          </a:bodyPr>
          <a:lstStyle/>
          <a:p>
            <a:pPr algn="l"/>
            <a:r>
              <a:rPr lang="en-US" sz="3200" dirty="0">
                <a:solidFill>
                  <a:schemeClr val="tx1"/>
                </a:solidFill>
                <a:latin typeface="Times New Roman" panose="02020603050405020304" pitchFamily="18" charset="0"/>
                <a:cs typeface="Times New Roman" panose="02020603050405020304" pitchFamily="18" charset="0"/>
              </a:rPr>
              <a:t>Key Generation and Exchange</a:t>
            </a:r>
          </a:p>
        </p:txBody>
      </p:sp>
      <p:pic>
        <p:nvPicPr>
          <p:cNvPr id="4" name="Picture 3">
            <a:extLst>
              <a:ext uri="{FF2B5EF4-FFF2-40B4-BE49-F238E27FC236}">
                <a16:creationId xmlns:a16="http://schemas.microsoft.com/office/drawing/2014/main" id="{0450DFE3-1EC7-4D80-AD92-C1532216FDD1}"/>
              </a:ext>
            </a:extLst>
          </p:cNvPr>
          <p:cNvPicPr>
            <a:picLocks noChangeAspect="1"/>
          </p:cNvPicPr>
          <p:nvPr/>
        </p:nvPicPr>
        <p:blipFill rotWithShape="1">
          <a:blip r:embed="rId3"/>
          <a:srcRect l="15000" t="39334" r="7500" b="14000"/>
          <a:stretch/>
        </p:blipFill>
        <p:spPr>
          <a:xfrm>
            <a:off x="870030" y="2189160"/>
            <a:ext cx="6908078" cy="2599815"/>
          </a:xfrm>
          <a:prstGeom prst="rect">
            <a:avLst/>
          </a:prstGeom>
        </p:spPr>
      </p:pic>
      <p:cxnSp>
        <p:nvCxnSpPr>
          <p:cNvPr id="6" name="Straight Arrow Connector 5">
            <a:extLst>
              <a:ext uri="{FF2B5EF4-FFF2-40B4-BE49-F238E27FC236}">
                <a16:creationId xmlns:a16="http://schemas.microsoft.com/office/drawing/2014/main" id="{9ACAE4F5-FDD9-4BDD-AC3B-5EB1B32ADEE1}"/>
              </a:ext>
            </a:extLst>
          </p:cNvPr>
          <p:cNvCxnSpPr>
            <a:cxnSpLocks/>
          </p:cNvCxnSpPr>
          <p:nvPr/>
        </p:nvCxnSpPr>
        <p:spPr>
          <a:xfrm flipH="1" flipV="1">
            <a:off x="6246330" y="4667383"/>
            <a:ext cx="5181" cy="3233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p:cNvSpPr txBox="1"/>
          <p:nvPr/>
        </p:nvSpPr>
        <p:spPr>
          <a:xfrm>
            <a:off x="3700105" y="5087230"/>
            <a:ext cx="4762760" cy="369332"/>
          </a:xfrm>
          <a:prstGeom prst="rect">
            <a:avLst/>
          </a:prstGeom>
          <a:noFill/>
          <a:ln>
            <a:solidFill>
              <a:srgbClr val="0070C0"/>
            </a:solidFill>
          </a:ln>
        </p:spPr>
        <p:txBody>
          <a:bodyPr wrap="square" rtlCol="0">
            <a:spAutoFit/>
          </a:bodyPr>
          <a:lstStyle/>
          <a:p>
            <a:r>
              <a:rPr lang="en-US" dirty="0">
                <a:solidFill>
                  <a:srgbClr val="0070C0"/>
                </a:solidFill>
              </a:rPr>
              <a:t>These keys are used to protect an SSL session</a:t>
            </a:r>
          </a:p>
        </p:txBody>
      </p:sp>
    </p:spTree>
    <p:extLst>
      <p:ext uri="{BB962C8B-B14F-4D97-AF65-F5344CB8AC3E}">
        <p14:creationId xmlns:p14="http://schemas.microsoft.com/office/powerpoint/2010/main" val="92615354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289" y="304800"/>
            <a:ext cx="6172200" cy="857250"/>
          </a:xfrm>
        </p:spPr>
        <p:txBody>
          <a:bodyPr>
            <a:normAutofit/>
          </a:bodyPr>
          <a:lstStyle/>
          <a:p>
            <a:pPr algn="l"/>
            <a:r>
              <a:rPr lang="en-US" sz="3200" dirty="0">
                <a:solidFill>
                  <a:schemeClr val="tx1"/>
                </a:solidFill>
                <a:latin typeface="Times New Roman" panose="02020603050405020304" pitchFamily="18" charset="0"/>
                <a:cs typeface="Times New Roman" panose="02020603050405020304" pitchFamily="18" charset="0"/>
              </a:rPr>
              <a:t>TLS Data Transmission</a:t>
            </a:r>
          </a:p>
        </p:txBody>
      </p:sp>
      <p:sp>
        <p:nvSpPr>
          <p:cNvPr id="3" name="Content Placeholder 2"/>
          <p:cNvSpPr>
            <a:spLocks noGrp="1"/>
          </p:cNvSpPr>
          <p:nvPr>
            <p:ph idx="1"/>
          </p:nvPr>
        </p:nvSpPr>
        <p:spPr>
          <a:xfrm>
            <a:off x="480527" y="2107552"/>
            <a:ext cx="7991669" cy="1474238"/>
          </a:xfrm>
        </p:spPr>
        <p:txBody>
          <a:bodyPr>
            <a:normAutofit/>
          </a:bodyPr>
          <a:lstStyle/>
          <a:p>
            <a:r>
              <a:rPr lang="en-US" sz="2000" dirty="0"/>
              <a:t>Once the handshake protocol is finished, client and server can start exchanging data.</a:t>
            </a:r>
          </a:p>
          <a:p>
            <a:r>
              <a:rPr lang="en-US" sz="2000" dirty="0"/>
              <a:t>Data is transferred using records.</a:t>
            </a:r>
          </a:p>
          <a:p>
            <a:r>
              <a:rPr lang="en-US" sz="2000" dirty="0"/>
              <a:t>Each record contains a header and a payload</a:t>
            </a: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9" y="3724862"/>
            <a:ext cx="7682396" cy="1508446"/>
          </a:xfrm>
          <a:prstGeom prst="rect">
            <a:avLst/>
          </a:prstGeom>
        </p:spPr>
      </p:pic>
    </p:spTree>
    <p:extLst>
      <p:ext uri="{BB962C8B-B14F-4D97-AF65-F5344CB8AC3E}">
        <p14:creationId xmlns:p14="http://schemas.microsoft.com/office/powerpoint/2010/main" val="21720863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865" y="381000"/>
            <a:ext cx="7627776" cy="857250"/>
          </a:xfrm>
        </p:spPr>
        <p:txBody>
          <a:bodyPr>
            <a:noAutofit/>
          </a:bodyPr>
          <a:lstStyle/>
          <a:p>
            <a:pPr algn="l"/>
            <a:r>
              <a:rPr lang="en-US" sz="3200" dirty="0">
                <a:solidFill>
                  <a:schemeClr val="tx1"/>
                </a:solidFill>
                <a:latin typeface="Times New Roman" panose="02020603050405020304" pitchFamily="18" charset="0"/>
                <a:cs typeface="Times New Roman" panose="02020603050405020304" pitchFamily="18" charset="0"/>
              </a:rPr>
              <a:t>Receiving Data with the TLS Record Protocol</a:t>
            </a:r>
            <a:endParaRPr lang="en-US" sz="3200" i="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1865" y="2014246"/>
            <a:ext cx="2624236" cy="3715171"/>
          </a:xfrm>
        </p:spPr>
        <p:txBody>
          <a:bodyPr>
            <a:normAutofit/>
          </a:bodyPr>
          <a:lstStyle/>
          <a:p>
            <a:pPr marL="0" indent="0">
              <a:buNone/>
            </a:pPr>
            <a:endParaRPr lang="en-US" sz="1650" i="1" dirty="0"/>
          </a:p>
          <a:p>
            <a:pPr marL="0" indent="0">
              <a:buNone/>
            </a:pPr>
            <a:endParaRPr lang="en-US" sz="1650" i="1" dirty="0"/>
          </a:p>
          <a:p>
            <a:pPr marL="0" indent="0">
              <a:buNone/>
            </a:pPr>
            <a:endParaRPr lang="en-US" sz="1500" i="1"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357" y="2014246"/>
            <a:ext cx="5674852" cy="3470897"/>
          </a:xfrm>
          <a:prstGeom prst="rect">
            <a:avLst/>
          </a:prstGeom>
        </p:spPr>
      </p:pic>
    </p:spTree>
    <p:extLst>
      <p:ext uri="{BB962C8B-B14F-4D97-AF65-F5344CB8AC3E}">
        <p14:creationId xmlns:p14="http://schemas.microsoft.com/office/powerpoint/2010/main" val="34147256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534400" cy="411162"/>
          </a:xfrm>
        </p:spPr>
        <p:txBody>
          <a:bodyPr>
            <a:noAutofit/>
          </a:bodyPr>
          <a:lstStyle/>
          <a:p>
            <a:r>
              <a:rPr lang="en-US" sz="2800" b="1" dirty="0">
                <a:solidFill>
                  <a:srgbClr val="0070C0"/>
                </a:solidFill>
                <a:latin typeface="Times New Roman" pitchFamily="18" charset="0"/>
                <a:cs typeface="Times New Roman" pitchFamily="18" charset="0"/>
              </a:rPr>
              <a:t>Integrating SSL/TLS with HTTP  </a:t>
            </a:r>
            <a:r>
              <a:rPr lang="en-US" sz="2800" b="1" dirty="0">
                <a:solidFill>
                  <a:srgbClr val="0070C0"/>
                </a:solidFill>
                <a:latin typeface="Times New Roman" pitchFamily="18" charset="0"/>
                <a:cs typeface="Times New Roman" pitchFamily="18" charset="0"/>
                <a:sym typeface="Symbol"/>
              </a:rPr>
              <a:t>  HTTPS</a:t>
            </a:r>
            <a:endParaRPr lang="en-GB" sz="2800" b="1" dirty="0">
              <a:solidFill>
                <a:srgbClr val="0070C0"/>
              </a:solidFill>
            </a:endParaRPr>
          </a:p>
        </p:txBody>
      </p:sp>
      <p:sp>
        <p:nvSpPr>
          <p:cNvPr id="3" name="Footer Placeholder 2"/>
          <p:cNvSpPr>
            <a:spLocks noGrp="1"/>
          </p:cNvSpPr>
          <p:nvPr>
            <p:ph type="ftr" sz="quarter" idx="11"/>
          </p:nvPr>
        </p:nvSpPr>
        <p:spPr/>
        <p:txBody>
          <a:bodyPr/>
          <a:lstStyle/>
          <a:p>
            <a:r>
              <a:rPr lang="en-US" smtClean="0"/>
              <a:t>FAST-NUCES</a:t>
            </a:r>
            <a:endParaRPr lang="en-US"/>
          </a:p>
        </p:txBody>
      </p:sp>
      <p:sp>
        <p:nvSpPr>
          <p:cNvPr id="4" name="Content Placeholder 3"/>
          <p:cNvSpPr>
            <a:spLocks noGrp="1"/>
          </p:cNvSpPr>
          <p:nvPr>
            <p:ph sz="quarter" idx="1"/>
          </p:nvPr>
        </p:nvSpPr>
        <p:spPr>
          <a:xfrm>
            <a:off x="152400" y="914400"/>
            <a:ext cx="8839200" cy="5105400"/>
          </a:xfrm>
        </p:spPr>
        <p:txBody>
          <a:bodyPr>
            <a:normAutofit fontScale="77500" lnSpcReduction="20000"/>
          </a:bodyPr>
          <a:lstStyle/>
          <a:p>
            <a:pPr marL="0" indent="0">
              <a:buNone/>
            </a:pPr>
            <a:r>
              <a:rPr lang="en-GB" sz="3100" b="1" dirty="0" smtClean="0">
                <a:solidFill>
                  <a:srgbClr val="C00000"/>
                </a:solidFill>
                <a:effectLst>
                  <a:outerShdw blurRad="38100" dist="38100" dir="2700000" algn="tl">
                    <a:srgbClr val="000000">
                      <a:alpha val="43137"/>
                    </a:srgbClr>
                  </a:outerShdw>
                </a:effectLst>
              </a:rPr>
              <a:t>Few common old concepts:</a:t>
            </a:r>
          </a:p>
          <a:p>
            <a:r>
              <a:rPr lang="en-GB" dirty="0" smtClean="0"/>
              <a:t>In </a:t>
            </a:r>
            <a:r>
              <a:rPr lang="en-GB" dirty="0"/>
              <a:t>computer networking, a </a:t>
            </a:r>
            <a:r>
              <a:rPr lang="en-GB" b="1" dirty="0">
                <a:solidFill>
                  <a:srgbClr val="C00000"/>
                </a:solidFill>
              </a:rPr>
              <a:t>proxy server </a:t>
            </a:r>
            <a:r>
              <a:rPr lang="en-GB" dirty="0"/>
              <a:t>is a server application or appliance that acts as an intermediary for requests from clients seeking resources from servers that provide those </a:t>
            </a:r>
            <a:r>
              <a:rPr lang="en-GB" dirty="0" smtClean="0"/>
              <a:t>resources.</a:t>
            </a:r>
          </a:p>
          <a:p>
            <a:pPr marL="0" indent="0">
              <a:buNone/>
            </a:pPr>
            <a:endParaRPr lang="en-GB" dirty="0" smtClean="0"/>
          </a:p>
          <a:p>
            <a:r>
              <a:rPr lang="en-GB" dirty="0"/>
              <a:t>In </a:t>
            </a:r>
            <a:r>
              <a:rPr lang="en-GB" u="sng" dirty="0">
                <a:hlinkClick r:id="rId2"/>
              </a:rPr>
              <a:t>computer networks</a:t>
            </a:r>
            <a:r>
              <a:rPr lang="en-GB" dirty="0"/>
              <a:t>, a </a:t>
            </a:r>
            <a:r>
              <a:rPr lang="en-GB" sz="3100" b="1" dirty="0" err="1">
                <a:solidFill>
                  <a:srgbClr val="C00000"/>
                </a:solidFill>
                <a:effectLst>
                  <a:outerShdw blurRad="38100" dist="38100" dir="2700000" algn="tl">
                    <a:srgbClr val="000000">
                      <a:alpha val="43137"/>
                    </a:srgbClr>
                  </a:outerShdw>
                </a:effectLst>
              </a:rPr>
              <a:t>tunneling</a:t>
            </a:r>
            <a:r>
              <a:rPr lang="en-GB" sz="3100" b="1" dirty="0">
                <a:solidFill>
                  <a:srgbClr val="C00000"/>
                </a:solidFill>
                <a:effectLst>
                  <a:outerShdw blurRad="38100" dist="38100" dir="2700000" algn="tl">
                    <a:srgbClr val="000000">
                      <a:alpha val="43137"/>
                    </a:srgbClr>
                  </a:outerShdw>
                </a:effectLst>
              </a:rPr>
              <a:t> protocol</a:t>
            </a:r>
            <a:r>
              <a:rPr lang="en-GB" dirty="0"/>
              <a:t> is a </a:t>
            </a:r>
            <a:r>
              <a:rPr lang="en-GB" dirty="0">
                <a:hlinkClick r:id="rId3" tooltip="Communications protocol"/>
              </a:rPr>
              <a:t>communications protocol</a:t>
            </a:r>
            <a:r>
              <a:rPr lang="en-GB" dirty="0"/>
              <a:t> that allows for the movement of data from one network to another. It involves allowing </a:t>
            </a:r>
            <a:r>
              <a:rPr lang="en-GB" dirty="0">
                <a:hlinkClick r:id="rId4" tooltip="Private network"/>
              </a:rPr>
              <a:t>private network</a:t>
            </a:r>
            <a:r>
              <a:rPr lang="en-GB" dirty="0"/>
              <a:t> communications to be sent across a public network (such as the </a:t>
            </a:r>
            <a:r>
              <a:rPr lang="en-GB" dirty="0">
                <a:hlinkClick r:id="rId5" tooltip="Internet"/>
              </a:rPr>
              <a:t>Internet</a:t>
            </a:r>
            <a:r>
              <a:rPr lang="en-GB" dirty="0"/>
              <a:t>) through a process called </a:t>
            </a:r>
            <a:r>
              <a:rPr lang="en-GB" dirty="0">
                <a:hlinkClick r:id="rId6" tooltip="Encapsulation (networking)"/>
              </a:rPr>
              <a:t>encapsulation</a:t>
            </a:r>
            <a:r>
              <a:rPr lang="en-GB" dirty="0" smtClean="0"/>
              <a:t>.</a:t>
            </a:r>
          </a:p>
          <a:p>
            <a:pPr marL="0" indent="0">
              <a:buNone/>
            </a:pPr>
            <a:endParaRPr lang="en-GB" dirty="0" smtClean="0"/>
          </a:p>
          <a:p>
            <a:r>
              <a:rPr lang="en-GB" sz="3100" b="1" dirty="0">
                <a:solidFill>
                  <a:srgbClr val="C00000"/>
                </a:solidFill>
              </a:rPr>
              <a:t>HTTP </a:t>
            </a:r>
            <a:r>
              <a:rPr lang="en-GB" sz="3100" b="1" dirty="0" err="1">
                <a:solidFill>
                  <a:srgbClr val="C00000"/>
                </a:solidFill>
              </a:rPr>
              <a:t>tunneling</a:t>
            </a:r>
            <a:r>
              <a:rPr lang="en-GB" dirty="0"/>
              <a:t> is used to create a network link between two computers in conditions of restricted network connectivity including </a:t>
            </a:r>
            <a:r>
              <a:rPr lang="en-GB" dirty="0">
                <a:hlinkClick r:id="rId7" tooltip="Firewall (computing)"/>
              </a:rPr>
              <a:t>firewalls</a:t>
            </a:r>
            <a:r>
              <a:rPr lang="en-GB" dirty="0"/>
              <a:t>, </a:t>
            </a:r>
            <a:r>
              <a:rPr lang="en-GB" dirty="0">
                <a:hlinkClick r:id="rId8" tooltip="Network address translation"/>
              </a:rPr>
              <a:t>NATs</a:t>
            </a:r>
            <a:r>
              <a:rPr lang="en-GB" dirty="0"/>
              <a:t> and </a:t>
            </a:r>
            <a:r>
              <a:rPr lang="en-GB" dirty="0">
                <a:hlinkClick r:id="rId9" tooltip="Access control list"/>
              </a:rPr>
              <a:t>ACLs</a:t>
            </a:r>
            <a:r>
              <a:rPr lang="en-GB" dirty="0"/>
              <a:t>, among other restrictions. The tunnel is created by an intermediary called a </a:t>
            </a:r>
            <a:r>
              <a:rPr lang="en-GB" dirty="0">
                <a:hlinkClick r:id="rId10" tooltip="Proxy server"/>
              </a:rPr>
              <a:t>proxy server</a:t>
            </a:r>
            <a:r>
              <a:rPr lang="en-GB" dirty="0"/>
              <a:t> which is usually located in a </a:t>
            </a:r>
            <a:r>
              <a:rPr lang="en-GB" dirty="0">
                <a:hlinkClick r:id="rId11" tooltip="DMZ (computing)"/>
              </a:rPr>
              <a:t>DMZ</a:t>
            </a:r>
            <a:r>
              <a:rPr lang="en-GB" dirty="0" smtClean="0"/>
              <a:t>.</a:t>
            </a:r>
          </a:p>
          <a:p>
            <a:pPr marL="0" indent="0">
              <a:buNone/>
            </a:pPr>
            <a:endParaRPr lang="en-GB" dirty="0"/>
          </a:p>
          <a:p>
            <a:r>
              <a:rPr lang="en-GB" dirty="0" err="1"/>
              <a:t>Tunneling</a:t>
            </a:r>
            <a:r>
              <a:rPr lang="en-GB" dirty="0"/>
              <a:t> can also allow communication using a </a:t>
            </a:r>
            <a:r>
              <a:rPr lang="en-GB" dirty="0">
                <a:hlinkClick r:id="rId12" tooltip="Protocol (computing)"/>
              </a:rPr>
              <a:t>protocol</a:t>
            </a:r>
            <a:r>
              <a:rPr lang="en-GB" dirty="0"/>
              <a:t> that normally wouldn’t be supported on the restricted network</a:t>
            </a:r>
          </a:p>
          <a:p>
            <a:endParaRPr lang="en-GB" dirty="0"/>
          </a:p>
        </p:txBody>
      </p:sp>
    </p:spTree>
    <p:extLst>
      <p:ext uri="{BB962C8B-B14F-4D97-AF65-F5344CB8AC3E}">
        <p14:creationId xmlns:p14="http://schemas.microsoft.com/office/powerpoint/2010/main" val="419269610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2400" y="474345"/>
            <a:ext cx="8839200" cy="3416320"/>
          </a:xfrm>
          <a:prstGeom prst="rect">
            <a:avLst/>
          </a:prstGeom>
        </p:spPr>
        <p:txBody>
          <a:bodyPr wrap="square">
            <a:spAutoFit/>
          </a:bodyPr>
          <a:lstStyle/>
          <a:p>
            <a:r>
              <a:rPr lang="en-GB" dirty="0">
                <a:solidFill>
                  <a:srgbClr val="202122"/>
                </a:solidFill>
                <a:latin typeface="Arial" panose="020B0604020202020204" pitchFamily="34" charset="0"/>
              </a:rPr>
              <a:t>In </a:t>
            </a:r>
            <a:r>
              <a:rPr lang="en-GB" dirty="0">
                <a:solidFill>
                  <a:srgbClr val="FF0000"/>
                </a:solidFill>
                <a:latin typeface="Arial" panose="020B0604020202020204" pitchFamily="34" charset="0"/>
                <a:hlinkClick r:id="rId2" tooltip="Computer networking"/>
              </a:rPr>
              <a:t>computer networking</a:t>
            </a:r>
            <a:r>
              <a:rPr lang="en-GB" dirty="0">
                <a:solidFill>
                  <a:srgbClr val="202122"/>
                </a:solidFill>
                <a:latin typeface="Arial" panose="020B0604020202020204" pitchFamily="34" charset="0"/>
              </a:rPr>
              <a:t>, a </a:t>
            </a:r>
            <a:r>
              <a:rPr lang="en-GB" sz="2000" b="1" dirty="0">
                <a:solidFill>
                  <a:srgbClr val="C00000"/>
                </a:solidFill>
                <a:effectLst>
                  <a:outerShdw blurRad="38100" dist="38100" dir="2700000" algn="tl">
                    <a:srgbClr val="000000">
                      <a:alpha val="43137"/>
                    </a:srgbClr>
                  </a:outerShdw>
                </a:effectLst>
                <a:latin typeface="Arial" panose="020B0604020202020204" pitchFamily="34" charset="0"/>
              </a:rPr>
              <a:t>proxy server</a:t>
            </a:r>
            <a:r>
              <a:rPr lang="en-GB" dirty="0">
                <a:solidFill>
                  <a:srgbClr val="202122"/>
                </a:solidFill>
                <a:latin typeface="Arial" panose="020B0604020202020204" pitchFamily="34" charset="0"/>
              </a:rPr>
              <a:t> is a </a:t>
            </a:r>
            <a:r>
              <a:rPr lang="en-GB" dirty="0">
                <a:solidFill>
                  <a:srgbClr val="FF0000"/>
                </a:solidFill>
                <a:latin typeface="Arial" panose="020B0604020202020204" pitchFamily="34" charset="0"/>
                <a:hlinkClick r:id="rId3" tooltip="Server (computing)"/>
              </a:rPr>
              <a:t>server</a:t>
            </a:r>
            <a:r>
              <a:rPr lang="en-GB" dirty="0">
                <a:solidFill>
                  <a:srgbClr val="202122"/>
                </a:solidFill>
                <a:latin typeface="Arial" panose="020B0604020202020204" pitchFamily="34" charset="0"/>
              </a:rPr>
              <a:t> application or appliance that acts as an </a:t>
            </a:r>
            <a:r>
              <a:rPr lang="en-GB" dirty="0">
                <a:solidFill>
                  <a:srgbClr val="FF0000"/>
                </a:solidFill>
                <a:latin typeface="Arial" panose="020B0604020202020204" pitchFamily="34" charset="0"/>
                <a:hlinkClick r:id="rId4" tooltip="Intermediary"/>
              </a:rPr>
              <a:t>intermediary</a:t>
            </a:r>
            <a:r>
              <a:rPr lang="en-GB" dirty="0">
                <a:solidFill>
                  <a:srgbClr val="202122"/>
                </a:solidFill>
                <a:latin typeface="Arial" panose="020B0604020202020204" pitchFamily="34" charset="0"/>
              </a:rPr>
              <a:t> for requests from </a:t>
            </a:r>
            <a:r>
              <a:rPr lang="en-GB" dirty="0">
                <a:solidFill>
                  <a:srgbClr val="FF0000"/>
                </a:solidFill>
                <a:latin typeface="Arial" panose="020B0604020202020204" pitchFamily="34" charset="0"/>
                <a:hlinkClick r:id="rId5" tooltip="Client (computing)"/>
              </a:rPr>
              <a:t>clients</a:t>
            </a:r>
            <a:r>
              <a:rPr lang="en-GB" dirty="0">
                <a:solidFill>
                  <a:srgbClr val="202122"/>
                </a:solidFill>
                <a:latin typeface="Arial" panose="020B0604020202020204" pitchFamily="34" charset="0"/>
              </a:rPr>
              <a:t> seeking resources from servers that provide those resources.</a:t>
            </a:r>
            <a:r>
              <a:rPr lang="en-GB" baseline="30000" dirty="0">
                <a:solidFill>
                  <a:srgbClr val="FF0000"/>
                </a:solidFill>
                <a:latin typeface="Arial" panose="020B0604020202020204" pitchFamily="34" charset="0"/>
                <a:hlinkClick r:id="rId6"/>
              </a:rPr>
              <a:t>[1]</a:t>
            </a:r>
            <a:r>
              <a:rPr lang="en-GB" dirty="0">
                <a:solidFill>
                  <a:srgbClr val="202122"/>
                </a:solidFill>
                <a:latin typeface="Arial" panose="020B0604020202020204" pitchFamily="34" charset="0"/>
              </a:rPr>
              <a:t> A proxy server thus functions on behalf of the client when requesting service, potentially masking the true origin of the request to the resource server</a:t>
            </a:r>
            <a:r>
              <a:rPr lang="en-GB" dirty="0" smtClean="0">
                <a:solidFill>
                  <a:srgbClr val="202122"/>
                </a:solidFill>
                <a:latin typeface="Arial" panose="020B0604020202020204" pitchFamily="34" charset="0"/>
              </a:rPr>
              <a:t>.</a:t>
            </a:r>
          </a:p>
          <a:p>
            <a:endParaRPr lang="en-GB" dirty="0">
              <a:solidFill>
                <a:srgbClr val="202122"/>
              </a:solidFill>
              <a:latin typeface="Arial" panose="020B0604020202020204" pitchFamily="34" charset="0"/>
            </a:endParaRPr>
          </a:p>
          <a:p>
            <a:r>
              <a:rPr lang="en-GB" dirty="0">
                <a:solidFill>
                  <a:srgbClr val="202122"/>
                </a:solidFill>
                <a:latin typeface="Arial" panose="020B0604020202020204" pitchFamily="34" charset="0"/>
              </a:rPr>
              <a:t>Instead of connecting directly to a server that can </a:t>
            </a:r>
            <a:r>
              <a:rPr lang="en-GB" dirty="0" err="1">
                <a:solidFill>
                  <a:srgbClr val="202122"/>
                </a:solidFill>
                <a:latin typeface="Arial" panose="020B0604020202020204" pitchFamily="34" charset="0"/>
              </a:rPr>
              <a:t>fulfill</a:t>
            </a:r>
            <a:r>
              <a:rPr lang="en-GB" dirty="0">
                <a:solidFill>
                  <a:srgbClr val="202122"/>
                </a:solidFill>
                <a:latin typeface="Arial" panose="020B0604020202020204" pitchFamily="34" charset="0"/>
              </a:rPr>
              <a:t> a requested resource, such as a file or </a:t>
            </a:r>
            <a:r>
              <a:rPr lang="en-GB" dirty="0">
                <a:solidFill>
                  <a:srgbClr val="FF0000"/>
                </a:solidFill>
                <a:latin typeface="Arial" panose="020B0604020202020204" pitchFamily="34" charset="0"/>
                <a:hlinkClick r:id="rId7" tooltip="Web page"/>
              </a:rPr>
              <a:t>web page</a:t>
            </a:r>
            <a:r>
              <a:rPr lang="en-GB" dirty="0">
                <a:solidFill>
                  <a:srgbClr val="202122"/>
                </a:solidFill>
                <a:latin typeface="Arial" panose="020B0604020202020204" pitchFamily="34" charset="0"/>
              </a:rPr>
              <a:t> for example, the client directs the request to the proxy server, which evaluates the request and performs the required network transactions. This serves as a method to simplify or control the complexity of the request,</a:t>
            </a:r>
            <a:r>
              <a:rPr lang="en-GB" baseline="30000" dirty="0">
                <a:solidFill>
                  <a:srgbClr val="FF0000"/>
                </a:solidFill>
                <a:latin typeface="Arial" panose="020B0604020202020204" pitchFamily="34" charset="0"/>
                <a:hlinkClick r:id="rId8"/>
              </a:rPr>
              <a:t>[2]</a:t>
            </a:r>
            <a:r>
              <a:rPr lang="en-GB" dirty="0">
                <a:solidFill>
                  <a:srgbClr val="202122"/>
                </a:solidFill>
                <a:latin typeface="Arial" panose="020B0604020202020204" pitchFamily="34" charset="0"/>
              </a:rPr>
              <a:t> or provide additional benefits such as load balancing, privacy, or security. Proxies were devised to add structure and </a:t>
            </a:r>
            <a:r>
              <a:rPr lang="en-GB" dirty="0">
                <a:solidFill>
                  <a:srgbClr val="FF0000"/>
                </a:solidFill>
                <a:latin typeface="Arial" panose="020B0604020202020204" pitchFamily="34" charset="0"/>
                <a:hlinkClick r:id="rId9" tooltip="Encapsulation (networking)"/>
              </a:rPr>
              <a:t>encapsulation</a:t>
            </a:r>
            <a:r>
              <a:rPr lang="en-GB" dirty="0">
                <a:solidFill>
                  <a:srgbClr val="202122"/>
                </a:solidFill>
                <a:latin typeface="Arial" panose="020B0604020202020204" pitchFamily="34" charset="0"/>
              </a:rPr>
              <a:t> to </a:t>
            </a:r>
            <a:r>
              <a:rPr lang="en-GB" u="sng" dirty="0">
                <a:solidFill>
                  <a:srgbClr val="FF0000"/>
                </a:solidFill>
                <a:latin typeface="Arial" panose="020B0604020202020204" pitchFamily="34" charset="0"/>
                <a:hlinkClick r:id="rId10"/>
              </a:rPr>
              <a:t>distributed systems</a:t>
            </a:r>
            <a:endParaRPr lang="en-GB" b="0" i="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17755671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183713"/>
            <a:ext cx="8915400" cy="6832640"/>
          </a:xfrm>
          <a:prstGeom prst="rect">
            <a:avLst/>
          </a:prstGeom>
        </p:spPr>
        <p:txBody>
          <a:bodyPr wrap="square">
            <a:spAutoFit/>
          </a:bodyPr>
          <a:lstStyle/>
          <a:p>
            <a:r>
              <a:rPr lang="en-GB" sz="2400" b="1" dirty="0" smtClean="0">
                <a:solidFill>
                  <a:srgbClr val="C00000"/>
                </a:solidFill>
              </a:rPr>
              <a:t>HTTP CONNECT</a:t>
            </a:r>
            <a:endParaRPr lang="en-GB" sz="2400" b="1" dirty="0">
              <a:solidFill>
                <a:srgbClr val="C00000"/>
              </a:solidFill>
            </a:endParaRPr>
          </a:p>
          <a:p>
            <a:r>
              <a:rPr lang="en-GB" dirty="0" smtClean="0"/>
              <a:t>The </a:t>
            </a:r>
            <a:r>
              <a:rPr lang="en-GB" dirty="0"/>
              <a:t>CONNECT method converts the request connection to a transparent TCP/IP tunnel, usually to facilitate SSL-encrypted communication (HTTPS) through an unencrypted HTTP </a:t>
            </a:r>
            <a:r>
              <a:rPr lang="en-GB" dirty="0" smtClean="0"/>
              <a:t>proxy.</a:t>
            </a:r>
          </a:p>
          <a:p>
            <a:endParaRPr lang="en-GB" dirty="0"/>
          </a:p>
          <a:p>
            <a:r>
              <a:rPr lang="en-GB" sz="2400" b="1" dirty="0">
                <a:solidFill>
                  <a:srgbClr val="C00000"/>
                </a:solidFill>
              </a:rPr>
              <a:t>HTTP CONNECT </a:t>
            </a:r>
            <a:r>
              <a:rPr lang="en-GB" sz="2400" b="1" dirty="0" smtClean="0">
                <a:solidFill>
                  <a:srgbClr val="C00000"/>
                </a:solidFill>
              </a:rPr>
              <a:t>method:</a:t>
            </a:r>
            <a:endParaRPr lang="en-GB" sz="2400" b="1" dirty="0">
              <a:solidFill>
                <a:srgbClr val="C00000"/>
              </a:solidFill>
            </a:endParaRPr>
          </a:p>
          <a:p>
            <a:r>
              <a:rPr lang="en-GB" dirty="0"/>
              <a:t>The most common form of HTTP </a:t>
            </a:r>
            <a:r>
              <a:rPr lang="en-GB" dirty="0" err="1"/>
              <a:t>tunneling</a:t>
            </a:r>
            <a:r>
              <a:rPr lang="en-GB" dirty="0"/>
              <a:t> is the standardized </a:t>
            </a:r>
            <a:r>
              <a:rPr lang="en-GB" dirty="0">
                <a:hlinkClick r:id="rId3" tooltip="Hypertext Transfer Protocol"/>
              </a:rPr>
              <a:t>HTTP CONNECT</a:t>
            </a:r>
            <a:r>
              <a:rPr lang="en-GB" dirty="0"/>
              <a:t> method.</a:t>
            </a:r>
            <a:r>
              <a:rPr lang="en-GB" baseline="30000" dirty="0">
                <a:hlinkClick r:id="rId4"/>
              </a:rPr>
              <a:t>[1]</a:t>
            </a:r>
            <a:r>
              <a:rPr lang="en-GB" baseline="30000" dirty="0">
                <a:hlinkClick r:id="rId5"/>
              </a:rPr>
              <a:t>[2]</a:t>
            </a:r>
            <a:r>
              <a:rPr lang="en-GB" dirty="0"/>
              <a:t> </a:t>
            </a:r>
            <a:endParaRPr lang="en-GB" dirty="0" smtClean="0"/>
          </a:p>
          <a:p>
            <a:endParaRPr lang="en-GB" dirty="0"/>
          </a:p>
          <a:p>
            <a:r>
              <a:rPr lang="en-GB" dirty="0" smtClean="0"/>
              <a:t>In </a:t>
            </a:r>
            <a:r>
              <a:rPr lang="en-GB" dirty="0"/>
              <a:t>this mechanism, the client asks an HTTP proxy server to forward the </a:t>
            </a:r>
            <a:r>
              <a:rPr lang="en-GB" dirty="0">
                <a:hlinkClick r:id="rId6" tooltip="Transmission Control Protocol"/>
              </a:rPr>
              <a:t>TCP</a:t>
            </a:r>
            <a:r>
              <a:rPr lang="en-GB" dirty="0"/>
              <a:t> connection to the desired destination. </a:t>
            </a:r>
            <a:endParaRPr lang="en-GB" dirty="0" smtClean="0"/>
          </a:p>
          <a:p>
            <a:endParaRPr lang="en-GB" dirty="0"/>
          </a:p>
          <a:p>
            <a:r>
              <a:rPr lang="en-GB" dirty="0" smtClean="0"/>
              <a:t>The </a:t>
            </a:r>
            <a:r>
              <a:rPr lang="en-GB" dirty="0"/>
              <a:t>server then proceeds to make the connection on behalf of the client. Once the connection has been established by the server, the proxy server continues to proxy the TCP stream to and from the client. </a:t>
            </a:r>
            <a:endParaRPr lang="en-GB" dirty="0" smtClean="0"/>
          </a:p>
          <a:p>
            <a:endParaRPr lang="en-GB" dirty="0"/>
          </a:p>
          <a:p>
            <a:r>
              <a:rPr lang="en-GB" dirty="0" smtClean="0"/>
              <a:t>Only </a:t>
            </a:r>
            <a:r>
              <a:rPr lang="en-GB" dirty="0"/>
              <a:t>the initial connection request is HTTP - after that, the server simply proxies the established TCP connection</a:t>
            </a:r>
            <a:r>
              <a:rPr lang="en-GB" dirty="0" smtClean="0"/>
              <a:t>.</a:t>
            </a:r>
          </a:p>
          <a:p>
            <a:endParaRPr lang="en-GB" dirty="0"/>
          </a:p>
          <a:p>
            <a:r>
              <a:rPr lang="en-GB" sz="2000" b="1" dirty="0"/>
              <a:t>This mechanism is how a client behind an HTTP proxy can access websites using </a:t>
            </a:r>
            <a:r>
              <a:rPr lang="en-GB" sz="2000" b="1" dirty="0">
                <a:hlinkClick r:id="rId7" tooltip="Secure Sockets Layer"/>
              </a:rPr>
              <a:t>SSL</a:t>
            </a:r>
            <a:r>
              <a:rPr lang="en-GB" sz="2000" b="1" dirty="0"/>
              <a:t> or TLS (i.e. HTTPS). </a:t>
            </a:r>
            <a:endParaRPr lang="en-GB" sz="2000" b="1" dirty="0" smtClean="0"/>
          </a:p>
          <a:p>
            <a:endParaRPr lang="en-GB" sz="2000" b="1" dirty="0"/>
          </a:p>
          <a:p>
            <a:r>
              <a:rPr lang="en-GB" sz="2000" b="1" dirty="0" smtClean="0"/>
              <a:t>Proxy </a:t>
            </a:r>
            <a:r>
              <a:rPr lang="en-GB" sz="2000" b="1" dirty="0"/>
              <a:t>servers may also limit connections by only allowing connections to the default HTTPS port 443,</a:t>
            </a:r>
            <a:r>
              <a:rPr lang="en-GB" sz="2000" b="1" dirty="0">
                <a:solidFill>
                  <a:srgbClr val="C00000"/>
                </a:solidFill>
              </a:rPr>
              <a:t> </a:t>
            </a:r>
            <a:r>
              <a:rPr lang="en-GB" sz="2000" b="1" dirty="0">
                <a:solidFill>
                  <a:srgbClr val="C00000"/>
                </a:solidFill>
                <a:hlinkClick r:id="rId8" tooltip="Whitelist"/>
              </a:rPr>
              <a:t>whitelisting</a:t>
            </a:r>
            <a:r>
              <a:rPr lang="en-GB" sz="2000" b="1" dirty="0">
                <a:solidFill>
                  <a:srgbClr val="C00000"/>
                </a:solidFill>
              </a:rPr>
              <a:t> hosts, or blocking traffic which doesn't appear to be SSL</a:t>
            </a:r>
            <a:r>
              <a:rPr lang="en-GB" sz="2000" b="1" dirty="0"/>
              <a:t>.</a:t>
            </a:r>
          </a:p>
          <a:p>
            <a:endParaRPr lang="en-GB" dirty="0"/>
          </a:p>
        </p:txBody>
      </p:sp>
    </p:spTree>
    <p:extLst>
      <p:ext uri="{BB962C8B-B14F-4D97-AF65-F5344CB8AC3E}">
        <p14:creationId xmlns:p14="http://schemas.microsoft.com/office/powerpoint/2010/main" val="377041369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4" name="Rectangle 3"/>
          <p:cNvSpPr/>
          <p:nvPr/>
        </p:nvSpPr>
        <p:spPr>
          <a:xfrm>
            <a:off x="152400" y="304800"/>
            <a:ext cx="8686800" cy="6278642"/>
          </a:xfrm>
          <a:prstGeom prst="rect">
            <a:avLst/>
          </a:prstGeom>
        </p:spPr>
        <p:txBody>
          <a:bodyPr wrap="square">
            <a:spAutoFit/>
          </a:bodyPr>
          <a:lstStyle/>
          <a:p>
            <a:r>
              <a:rPr lang="en-GB" sz="2400" b="1" dirty="0" smtClean="0">
                <a:solidFill>
                  <a:srgbClr val="C00000"/>
                </a:solidFill>
              </a:rPr>
              <a:t>Just for info Read it:</a:t>
            </a:r>
          </a:p>
          <a:p>
            <a:endParaRPr lang="en-GB" dirty="0"/>
          </a:p>
          <a:p>
            <a:r>
              <a:rPr lang="en-GB" sz="2000" dirty="0" smtClean="0"/>
              <a:t>Implementations </a:t>
            </a:r>
            <a:r>
              <a:rPr lang="en-GB" sz="2000" dirty="0"/>
              <a:t>of proxies</a:t>
            </a:r>
          </a:p>
          <a:p>
            <a:r>
              <a:rPr lang="en-GB" sz="2000" dirty="0"/>
              <a:t>Web proxy servers</a:t>
            </a:r>
          </a:p>
          <a:p>
            <a:r>
              <a:rPr lang="en-GB" sz="2000" dirty="0"/>
              <a:t>Web proxies forward HTTP requests. The request from the client is the same as a regular HTTP request except the full URL is passed, instead of just the path.[17]</a:t>
            </a:r>
          </a:p>
          <a:p>
            <a:endParaRPr lang="en-GB" sz="2000" dirty="0"/>
          </a:p>
          <a:p>
            <a:r>
              <a:rPr lang="en-GB" sz="2000" dirty="0"/>
              <a:t>GET https://en.wikipedia.org/wiki/Proxy_server HTTP/1.1</a:t>
            </a:r>
          </a:p>
          <a:p>
            <a:r>
              <a:rPr lang="en-GB" sz="2000" dirty="0"/>
              <a:t>Proxy-Authorization: Basic encoded-credentials</a:t>
            </a:r>
          </a:p>
          <a:p>
            <a:r>
              <a:rPr lang="en-GB" sz="2000" dirty="0"/>
              <a:t>Accept: text/html</a:t>
            </a:r>
          </a:p>
          <a:p>
            <a:r>
              <a:rPr lang="en-GB" sz="2000" dirty="0"/>
              <a:t>This request is sent to the proxy server, the proxy makes the request specified and returns the response.</a:t>
            </a:r>
          </a:p>
          <a:p>
            <a:endParaRPr lang="en-GB" sz="2000" dirty="0" smtClean="0"/>
          </a:p>
          <a:p>
            <a:r>
              <a:rPr lang="en-GB" sz="2000" dirty="0" smtClean="0"/>
              <a:t>IMP:</a:t>
            </a:r>
            <a:endParaRPr lang="en-GB" sz="2000" dirty="0"/>
          </a:p>
          <a:p>
            <a:r>
              <a:rPr lang="en-GB" sz="2000" b="1" dirty="0">
                <a:solidFill>
                  <a:srgbClr val="C00000"/>
                </a:solidFill>
              </a:rPr>
              <a:t>HTTP/1.1 200 OK</a:t>
            </a:r>
          </a:p>
          <a:p>
            <a:r>
              <a:rPr lang="en-GB" sz="2000" b="1" dirty="0">
                <a:solidFill>
                  <a:srgbClr val="C00000"/>
                </a:solidFill>
              </a:rPr>
              <a:t>Content-Type: text/html; charset </a:t>
            </a:r>
            <a:r>
              <a:rPr lang="en-GB" sz="2000" b="1" dirty="0" smtClean="0">
                <a:solidFill>
                  <a:srgbClr val="C00000"/>
                </a:solidFill>
              </a:rPr>
              <a:t>UTF-8</a:t>
            </a:r>
          </a:p>
          <a:p>
            <a:endParaRPr lang="en-GB" sz="2000" b="1" dirty="0">
              <a:solidFill>
                <a:srgbClr val="C00000"/>
              </a:solidFill>
            </a:endParaRPr>
          </a:p>
          <a:p>
            <a:r>
              <a:rPr lang="en-GB" sz="2000" b="1" dirty="0">
                <a:solidFill>
                  <a:srgbClr val="C00000"/>
                </a:solidFill>
              </a:rPr>
              <a:t>Some web proxies allow the HTTP CONNECT method to set up forwarding of arbitrary data through the connection; a common policy is to only forward port 443 to allow HTTPS traffic</a:t>
            </a:r>
          </a:p>
        </p:txBody>
      </p:sp>
    </p:spTree>
    <p:extLst>
      <p:ext uri="{BB962C8B-B14F-4D97-AF65-F5344CB8AC3E}">
        <p14:creationId xmlns:p14="http://schemas.microsoft.com/office/powerpoint/2010/main" val="253703056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68094" y="76200"/>
            <a:ext cx="8763000" cy="1200329"/>
          </a:xfrm>
          <a:prstGeom prst="rect">
            <a:avLst/>
          </a:prstGeom>
        </p:spPr>
        <p:txBody>
          <a:bodyPr wrap="square">
            <a:spAutoFit/>
          </a:bodyPr>
          <a:lstStyle/>
          <a:p>
            <a:r>
              <a:rPr lang="en-GB" b="1" dirty="0" err="1">
                <a:solidFill>
                  <a:srgbClr val="333333"/>
                </a:solidFill>
                <a:latin typeface="Open Sans" panose="020B0606030504020204" pitchFamily="34" charset="0"/>
              </a:rPr>
              <a:t>Tunneling</a:t>
            </a:r>
            <a:r>
              <a:rPr lang="en-GB" b="1" dirty="0">
                <a:solidFill>
                  <a:srgbClr val="333333"/>
                </a:solidFill>
                <a:latin typeface="Open Sans" panose="020B0606030504020204" pitchFamily="34" charset="0"/>
              </a:rPr>
              <a:t> SSL over HTTP</a:t>
            </a:r>
          </a:p>
          <a:p>
            <a:r>
              <a:rPr lang="en-GB" dirty="0">
                <a:solidFill>
                  <a:srgbClr val="333333"/>
                </a:solidFill>
                <a:latin typeface="Open Sans" panose="020B0606030504020204" pitchFamily="34" charset="0"/>
              </a:rPr>
              <a:t>First, it is worth recalling that HTTP does allow us to </a:t>
            </a:r>
            <a:r>
              <a:rPr lang="en-GB" dirty="0">
                <a:solidFill>
                  <a:srgbClr val="FF0000"/>
                </a:solidFill>
                <a:latin typeface="Open Sans" panose="020B0606030504020204" pitchFamily="34" charset="0"/>
                <a:hlinkClick r:id="rId2"/>
              </a:rPr>
              <a:t>tunnel SSL connections</a:t>
            </a:r>
            <a:r>
              <a:rPr lang="en-GB" dirty="0">
                <a:solidFill>
                  <a:srgbClr val="333333"/>
                </a:solidFill>
                <a:latin typeface="Open Sans" panose="020B0606030504020204" pitchFamily="34" charset="0"/>
              </a:rPr>
              <a:t>, end-to-end, via an HTTP proxy. This is a little known protocol feature, but an important one for our purposes:</a:t>
            </a:r>
            <a:endParaRPr lang="en-GB" b="0" i="0" dirty="0">
              <a:solidFill>
                <a:srgbClr val="333333"/>
              </a:solidFill>
              <a:effectLst/>
              <a:latin typeface="Open Sans" panose="020B0606030504020204" pitchFamily="34" charset="0"/>
            </a:endParaRPr>
          </a:p>
        </p:txBody>
      </p:sp>
      <p:pic>
        <p:nvPicPr>
          <p:cNvPr id="4" name="Picture 3"/>
          <p:cNvPicPr>
            <a:picLocks noChangeAspect="1"/>
          </p:cNvPicPr>
          <p:nvPr/>
        </p:nvPicPr>
        <p:blipFill>
          <a:blip r:embed="rId3"/>
          <a:stretch>
            <a:fillRect/>
          </a:stretch>
        </p:blipFill>
        <p:spPr>
          <a:xfrm>
            <a:off x="381000" y="1371600"/>
            <a:ext cx="8229600" cy="1981200"/>
          </a:xfrm>
          <a:prstGeom prst="rect">
            <a:avLst/>
          </a:prstGeom>
        </p:spPr>
      </p:pic>
      <p:sp>
        <p:nvSpPr>
          <p:cNvPr id="6" name="Rectangle 5"/>
          <p:cNvSpPr/>
          <p:nvPr/>
        </p:nvSpPr>
        <p:spPr>
          <a:xfrm>
            <a:off x="152400" y="3327897"/>
            <a:ext cx="8686800" cy="3416320"/>
          </a:xfrm>
          <a:prstGeom prst="rect">
            <a:avLst/>
          </a:prstGeom>
        </p:spPr>
        <p:txBody>
          <a:bodyPr wrap="square">
            <a:spAutoFit/>
          </a:bodyPr>
          <a:lstStyle/>
          <a:p>
            <a:r>
              <a:rPr lang="en-GB" dirty="0"/>
              <a:t>To proxy an HTTPS session the client connects to the proxy by sending a special CONNECT HTTP method, which also includes just the host and the port of the destination. </a:t>
            </a:r>
            <a:endParaRPr lang="en-GB" dirty="0" smtClean="0"/>
          </a:p>
          <a:p>
            <a:endParaRPr lang="en-GB" dirty="0"/>
          </a:p>
          <a:p>
            <a:r>
              <a:rPr lang="en-GB" dirty="0" smtClean="0"/>
              <a:t>The </a:t>
            </a:r>
            <a:r>
              <a:rPr lang="en-GB" dirty="0"/>
              <a:t>proxy authenticates the request, completes the TCP handshake with the specified destination and returns a 200 Connection Established response, after which, it simply becomes a dumb, two-way router. </a:t>
            </a:r>
            <a:endParaRPr lang="en-GB" dirty="0" smtClean="0"/>
          </a:p>
          <a:p>
            <a:endParaRPr lang="en-GB" dirty="0"/>
          </a:p>
          <a:p>
            <a:r>
              <a:rPr lang="en-GB" dirty="0" smtClean="0"/>
              <a:t>At </a:t>
            </a:r>
            <a:r>
              <a:rPr lang="en-GB" dirty="0"/>
              <a:t>this point, the client and the server negotiate the SSL session and start to exchange encrypted data directly through the proxy. </a:t>
            </a:r>
            <a:endParaRPr lang="en-GB" dirty="0" smtClean="0"/>
          </a:p>
          <a:p>
            <a:endParaRPr lang="en-GB" dirty="0"/>
          </a:p>
          <a:p>
            <a:r>
              <a:rPr lang="en-GB" dirty="0" smtClean="0"/>
              <a:t>In </a:t>
            </a:r>
            <a:r>
              <a:rPr lang="en-GB" dirty="0"/>
              <a:t>other words, the proxy only sees encrypted data, and the only thing it knows are the hostnames and the ports of both parties.</a:t>
            </a:r>
          </a:p>
        </p:txBody>
      </p:sp>
    </p:spTree>
    <p:extLst>
      <p:ext uri="{BB962C8B-B14F-4D97-AF65-F5344CB8AC3E}">
        <p14:creationId xmlns:p14="http://schemas.microsoft.com/office/powerpoint/2010/main" val="344326198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4" name="Rectangle 3"/>
          <p:cNvSpPr/>
          <p:nvPr/>
        </p:nvSpPr>
        <p:spPr>
          <a:xfrm>
            <a:off x="152400" y="457200"/>
            <a:ext cx="8915400" cy="2031325"/>
          </a:xfrm>
          <a:prstGeom prst="rect">
            <a:avLst/>
          </a:prstGeom>
        </p:spPr>
        <p:txBody>
          <a:bodyPr wrap="square">
            <a:spAutoFit/>
          </a:bodyPr>
          <a:lstStyle/>
          <a:p>
            <a:r>
              <a:rPr lang="en-GB" b="1" dirty="0">
                <a:solidFill>
                  <a:srgbClr val="C00000"/>
                </a:solidFill>
              </a:rPr>
              <a:t>This is great, but there is still one problem</a:t>
            </a:r>
            <a:r>
              <a:rPr lang="en-GB" dirty="0"/>
              <a:t>: the original CONNECT handshake (in green), alongside the host and the port of the destination is sent in clear text. </a:t>
            </a:r>
            <a:endParaRPr lang="en-GB" dirty="0" smtClean="0"/>
          </a:p>
          <a:p>
            <a:endParaRPr lang="en-GB" dirty="0"/>
          </a:p>
          <a:p>
            <a:r>
              <a:rPr lang="en-GB" dirty="0" smtClean="0"/>
              <a:t>Even </a:t>
            </a:r>
            <a:r>
              <a:rPr lang="en-GB" dirty="0"/>
              <a:t>worse, the proxy authentication (if any) is also running over the same insecure channel. </a:t>
            </a:r>
            <a:endParaRPr lang="en-GB" dirty="0" smtClean="0"/>
          </a:p>
          <a:p>
            <a:endParaRPr lang="en-GB" dirty="0"/>
          </a:p>
          <a:p>
            <a:r>
              <a:rPr lang="en-GB" dirty="0" smtClean="0"/>
              <a:t>Unfortunately</a:t>
            </a:r>
            <a:r>
              <a:rPr lang="en-GB" dirty="0"/>
              <a:t>, browsers today do not support secure HTTP proxies! Hence the reason why we've historically resorted to heavyweight SSL VPN's, SOCKS tunnels, and the like.</a:t>
            </a:r>
          </a:p>
        </p:txBody>
      </p:sp>
    </p:spTree>
    <p:extLst>
      <p:ext uri="{BB962C8B-B14F-4D97-AF65-F5344CB8AC3E}">
        <p14:creationId xmlns:p14="http://schemas.microsoft.com/office/powerpoint/2010/main" val="138444933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655638"/>
          </a:xfrm>
        </p:spPr>
        <p:txBody>
          <a:bodyPr>
            <a:normAutofit/>
          </a:bodyPr>
          <a:lstStyle/>
          <a:p>
            <a:r>
              <a:rPr lang="en-US" sz="3200" dirty="0" smtClean="0">
                <a:solidFill>
                  <a:schemeClr val="tx1"/>
                </a:solidFill>
                <a:latin typeface="Times New Roman" pitchFamily="18" charset="0"/>
                <a:cs typeface="Times New Roman" pitchFamily="18" charset="0"/>
              </a:rPr>
              <a:t>Integrating SSL/TLS with HTTP  </a:t>
            </a:r>
            <a:r>
              <a:rPr lang="en-US" sz="3200" dirty="0" smtClean="0">
                <a:solidFill>
                  <a:schemeClr val="tx1"/>
                </a:solidFill>
                <a:latin typeface="Times New Roman" pitchFamily="18" charset="0"/>
                <a:cs typeface="Times New Roman" pitchFamily="18" charset="0"/>
                <a:sym typeface="Symbol"/>
              </a:rPr>
              <a:t>  HTTPS</a:t>
            </a:r>
            <a:endParaRPr lang="en-US" sz="32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609600" y="914400"/>
            <a:ext cx="6781800" cy="5334000"/>
          </a:xfrm>
        </p:spPr>
        <p:txBody>
          <a:bodyPr>
            <a:normAutofit/>
          </a:bodyPr>
          <a:lstStyle/>
          <a:p>
            <a:pPr>
              <a:buNone/>
            </a:pPr>
            <a:r>
              <a:rPr lang="en-US" dirty="0" smtClean="0">
                <a:latin typeface="Times New Roman" pitchFamily="18" charset="0"/>
                <a:cs typeface="Times New Roman" pitchFamily="18" charset="0"/>
              </a:rPr>
              <a:t>Two complications</a:t>
            </a:r>
          </a:p>
          <a:p>
            <a:pPr>
              <a:spcBef>
                <a:spcPts val="2000"/>
              </a:spcBef>
            </a:pPr>
            <a:r>
              <a:rPr lang="en-US" b="1" u="sng" dirty="0" smtClean="0">
                <a:latin typeface="Times New Roman" pitchFamily="18" charset="0"/>
                <a:cs typeface="Times New Roman" pitchFamily="18" charset="0"/>
              </a:rPr>
              <a:t>Web proxies</a:t>
            </a:r>
          </a:p>
          <a:p>
            <a:pPr lvl="1">
              <a:spcBef>
                <a:spcPts val="2000"/>
              </a:spcBef>
            </a:pPr>
            <a:r>
              <a:rPr lang="en-US" b="0" dirty="0" smtClean="0">
                <a:latin typeface="Times New Roman" pitchFamily="18" charset="0"/>
                <a:cs typeface="Times New Roman" pitchFamily="18" charset="0"/>
              </a:rPr>
              <a:t>solution:  browser sends </a:t>
            </a:r>
            <a:r>
              <a:rPr lang="en-US" sz="1600" b="0" dirty="0" smtClean="0">
                <a:latin typeface="Times New Roman" pitchFamily="18" charset="0"/>
                <a:cs typeface="Times New Roman" pitchFamily="18" charset="0"/>
              </a:rPr>
              <a:t>CONNECT domain-name</a:t>
            </a:r>
          </a:p>
          <a:p>
            <a:pPr lvl="2">
              <a:spcBef>
                <a:spcPts val="2000"/>
              </a:spcBef>
            </a:pPr>
            <a:r>
              <a:rPr lang="en-US" sz="1600" b="0" dirty="0" smtClean="0">
                <a:latin typeface="Times New Roman" pitchFamily="18" charset="0"/>
                <a:cs typeface="Times New Roman" pitchFamily="18" charset="0"/>
              </a:rPr>
              <a:t>before client-hello  (dropped by proxy)</a:t>
            </a:r>
          </a:p>
          <a:p>
            <a:pPr>
              <a:spcBef>
                <a:spcPts val="600"/>
              </a:spcBef>
            </a:pPr>
            <a:r>
              <a:rPr lang="en-US" b="1" u="sng" dirty="0" smtClean="0">
                <a:latin typeface="Times New Roman" pitchFamily="18" charset="0"/>
                <a:cs typeface="Times New Roman" pitchFamily="18" charset="0"/>
              </a:rPr>
              <a:t>Virtual hosting</a:t>
            </a:r>
          </a:p>
          <a:p>
            <a:pPr lvl="1">
              <a:spcBef>
                <a:spcPts val="600"/>
              </a:spcBef>
            </a:pPr>
            <a:r>
              <a:rPr lang="en-US" b="0" dirty="0" smtClean="0">
                <a:latin typeface="Times New Roman" pitchFamily="18" charset="0"/>
                <a:cs typeface="Times New Roman" pitchFamily="18" charset="0"/>
              </a:rPr>
              <a:t>two sites hosted at same IP address.</a:t>
            </a:r>
          </a:p>
          <a:p>
            <a:pPr lvl="1">
              <a:spcBef>
                <a:spcPts val="600"/>
              </a:spcBef>
            </a:pPr>
            <a:r>
              <a:rPr lang="en-US" b="0" dirty="0" smtClean="0">
                <a:latin typeface="Times New Roman" pitchFamily="18" charset="0"/>
                <a:cs typeface="Times New Roman" pitchFamily="18" charset="0"/>
              </a:rPr>
              <a:t>solution in </a:t>
            </a:r>
            <a:r>
              <a:rPr lang="en-US" sz="1800" b="0" dirty="0" smtClean="0">
                <a:latin typeface="Times New Roman" pitchFamily="18" charset="0"/>
                <a:cs typeface="Times New Roman" pitchFamily="18" charset="0"/>
              </a:rPr>
              <a:t>TLS 1.1:  </a:t>
            </a:r>
            <a:r>
              <a:rPr lang="en-US" dirty="0" smtClean="0">
                <a:latin typeface="Times New Roman" pitchFamily="18" charset="0"/>
                <a:cs typeface="Times New Roman" pitchFamily="18" charset="0"/>
              </a:rPr>
              <a:t>SNI</a:t>
            </a:r>
            <a:r>
              <a:rPr lang="en-US" b="0" dirty="0" smtClean="0">
                <a:latin typeface="Times New Roman" pitchFamily="18" charset="0"/>
                <a:cs typeface="Times New Roman" pitchFamily="18" charset="0"/>
              </a:rPr>
              <a:t>   </a:t>
            </a:r>
            <a:r>
              <a:rPr lang="en-US" sz="1400" b="0" dirty="0" smtClean="0">
                <a:latin typeface="Times New Roman" pitchFamily="18" charset="0"/>
                <a:cs typeface="Times New Roman" pitchFamily="18" charset="0"/>
              </a:rPr>
              <a:t>(RFC 4366)</a:t>
            </a:r>
            <a:endParaRPr lang="en-US" sz="1800" b="0" dirty="0" smtClean="0">
              <a:latin typeface="Times New Roman" pitchFamily="18" charset="0"/>
              <a:cs typeface="Times New Roman" pitchFamily="18" charset="0"/>
            </a:endParaRPr>
          </a:p>
          <a:p>
            <a:pPr lvl="2">
              <a:spcBef>
                <a:spcPts val="600"/>
              </a:spcBef>
            </a:pPr>
            <a:r>
              <a:rPr lang="en-US" sz="1600" b="0" dirty="0" err="1" smtClean="0">
                <a:latin typeface="Times New Roman" pitchFamily="18" charset="0"/>
                <a:cs typeface="Times New Roman" pitchFamily="18" charset="0"/>
              </a:rPr>
              <a:t>client_hello_extension</a:t>
            </a:r>
            <a:r>
              <a:rPr lang="en-US" sz="1600" b="0" dirty="0" smtClean="0">
                <a:latin typeface="Times New Roman" pitchFamily="18" charset="0"/>
                <a:cs typeface="Times New Roman" pitchFamily="18" charset="0"/>
              </a:rPr>
              <a:t>:  </a:t>
            </a:r>
            <a:r>
              <a:rPr lang="en-US" sz="1600" b="0" dirty="0" err="1" smtClean="0">
                <a:latin typeface="Times New Roman" pitchFamily="18" charset="0"/>
                <a:cs typeface="Times New Roman" pitchFamily="18" charset="0"/>
              </a:rPr>
              <a:t>server_name</a:t>
            </a:r>
            <a:r>
              <a:rPr lang="en-US" sz="1600" b="0" dirty="0" smtClean="0">
                <a:latin typeface="Times New Roman" pitchFamily="18" charset="0"/>
                <a:cs typeface="Times New Roman" pitchFamily="18" charset="0"/>
              </a:rPr>
              <a:t>=cnn.com</a:t>
            </a:r>
          </a:p>
          <a:p>
            <a:pPr lvl="2">
              <a:spcBef>
                <a:spcPts val="600"/>
              </a:spcBef>
            </a:pPr>
            <a:r>
              <a:rPr lang="en-US" sz="1600" b="0" dirty="0" smtClean="0">
                <a:latin typeface="Times New Roman" pitchFamily="18" charset="0"/>
                <a:cs typeface="Times New Roman" pitchFamily="18" charset="0"/>
              </a:rPr>
              <a:t>implemented since FF2 and IE7 (vista)</a:t>
            </a:r>
            <a:endParaRPr lang="en-US" sz="1600" b="0" dirty="0">
              <a:latin typeface="Times New Roman" pitchFamily="18" charset="0"/>
              <a:cs typeface="Times New Roman" pitchFamily="18" charset="0"/>
            </a:endParaRPr>
          </a:p>
        </p:txBody>
      </p:sp>
      <p:grpSp>
        <p:nvGrpSpPr>
          <p:cNvPr id="4" name="Group 14"/>
          <p:cNvGrpSpPr/>
          <p:nvPr/>
        </p:nvGrpSpPr>
        <p:grpSpPr>
          <a:xfrm>
            <a:off x="4572000" y="685800"/>
            <a:ext cx="4483467" cy="1740932"/>
            <a:chOff x="3352800" y="1676400"/>
            <a:chExt cx="4483467" cy="1740932"/>
          </a:xfrm>
        </p:grpSpPr>
        <p:sp>
          <p:nvSpPr>
            <p:cNvPr id="11" name="Rounded Rectangle 10"/>
            <p:cNvSpPr/>
            <p:nvPr/>
          </p:nvSpPr>
          <p:spPr bwMode="auto">
            <a:xfrm>
              <a:off x="3352800" y="2133600"/>
              <a:ext cx="2743200" cy="99060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pic>
          <p:nvPicPr>
            <p:cNvPr id="69634" name="Picture 2" descr="C:\Program Files\Microsoft Office\MEDIA\CAGCAT10\j0195384.wmf"/>
            <p:cNvPicPr>
              <a:picLocks noChangeAspect="1" noChangeArrowheads="1"/>
            </p:cNvPicPr>
            <p:nvPr/>
          </p:nvPicPr>
          <p:blipFill>
            <a:blip r:embed="rId3" cstate="print"/>
            <a:srcRect/>
            <a:stretch>
              <a:fillRect/>
            </a:stretch>
          </p:blipFill>
          <p:spPr bwMode="auto">
            <a:xfrm flipH="1">
              <a:off x="3581400" y="2286000"/>
              <a:ext cx="669341" cy="683314"/>
            </a:xfrm>
            <a:prstGeom prst="rect">
              <a:avLst/>
            </a:prstGeom>
            <a:noFill/>
          </p:spPr>
        </p:pic>
        <p:sp>
          <p:nvSpPr>
            <p:cNvPr id="69635" name="tower"/>
            <p:cNvSpPr>
              <a:spLocks noEditPoints="1" noChangeArrowheads="1"/>
            </p:cNvSpPr>
            <p:nvPr/>
          </p:nvSpPr>
          <p:spPr bwMode="auto">
            <a:xfrm>
              <a:off x="5334000" y="2286000"/>
              <a:ext cx="381000" cy="685800"/>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636" name="server"/>
            <p:cNvSpPr>
              <a:spLocks noEditPoints="1" noChangeArrowheads="1"/>
            </p:cNvSpPr>
            <p:nvPr/>
          </p:nvSpPr>
          <p:spPr bwMode="auto">
            <a:xfrm>
              <a:off x="7145338" y="2362200"/>
              <a:ext cx="474662" cy="530225"/>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761 w 21600"/>
                <a:gd name="T17" fmla="*/ 22454 h 21600"/>
                <a:gd name="T18" fmla="*/ 21069 w 21600"/>
                <a:gd name="T19" fmla="*/ 28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cxnSp>
          <p:nvCxnSpPr>
            <p:cNvPr id="8" name="Straight Arrow Connector 7"/>
            <p:cNvCxnSpPr/>
            <p:nvPr/>
          </p:nvCxnSpPr>
          <p:spPr bwMode="auto">
            <a:xfrm>
              <a:off x="4343400" y="2590800"/>
              <a:ext cx="838200" cy="1588"/>
            </a:xfrm>
            <a:prstGeom prst="straightConnector1">
              <a:avLst/>
            </a:prstGeom>
            <a:solidFill>
              <a:schemeClr val="accent1"/>
            </a:solidFill>
            <a:ln w="9525" cap="flat" cmpd="sng" algn="ctr">
              <a:solidFill>
                <a:schemeClr val="tx1"/>
              </a:solidFill>
              <a:prstDash val="solid"/>
              <a:round/>
              <a:headEnd type="arrow" w="med" len="med"/>
              <a:tailEnd type="arrow" w="med" len="med"/>
            </a:ln>
            <a:effectLst/>
          </p:spPr>
        </p:cxnSp>
        <p:cxnSp>
          <p:nvCxnSpPr>
            <p:cNvPr id="10" name="Straight Arrow Connector 9"/>
            <p:cNvCxnSpPr/>
            <p:nvPr/>
          </p:nvCxnSpPr>
          <p:spPr bwMode="auto">
            <a:xfrm>
              <a:off x="5867400" y="2590801"/>
              <a:ext cx="1103026" cy="2072"/>
            </a:xfrm>
            <a:prstGeom prst="straightConnector1">
              <a:avLst/>
            </a:prstGeom>
            <a:solidFill>
              <a:schemeClr val="accent1"/>
            </a:solidFill>
            <a:ln w="9525" cap="flat" cmpd="sng" algn="ctr">
              <a:solidFill>
                <a:schemeClr val="tx1"/>
              </a:solidFill>
              <a:prstDash val="solid"/>
              <a:round/>
              <a:headEnd type="arrow" w="med" len="med"/>
              <a:tailEnd type="arrow" w="med" len="med"/>
            </a:ln>
            <a:effectLst/>
          </p:spPr>
        </p:cxnSp>
        <p:sp>
          <p:nvSpPr>
            <p:cNvPr id="12" name="TextBox 11"/>
            <p:cNvSpPr txBox="1"/>
            <p:nvPr/>
          </p:nvSpPr>
          <p:spPr>
            <a:xfrm>
              <a:off x="5211580" y="1676400"/>
              <a:ext cx="748923" cy="553998"/>
            </a:xfrm>
            <a:prstGeom prst="rect">
              <a:avLst/>
            </a:prstGeom>
            <a:noFill/>
          </p:spPr>
          <p:txBody>
            <a:bodyPr wrap="none" rtlCol="0">
              <a:spAutoFit/>
            </a:bodyPr>
            <a:lstStyle/>
            <a:p>
              <a:pPr algn="ctr">
                <a:lnSpc>
                  <a:spcPts val="1800"/>
                </a:lnSpc>
              </a:pPr>
              <a:r>
                <a:rPr lang="en-US" sz="1800" dirty="0" smtClean="0">
                  <a:latin typeface="+mn-lt"/>
                </a:rPr>
                <a:t>web</a:t>
              </a:r>
              <a:br>
                <a:rPr lang="en-US" sz="1800" dirty="0" smtClean="0">
                  <a:latin typeface="+mn-lt"/>
                </a:rPr>
              </a:br>
              <a:r>
                <a:rPr lang="en-US" sz="1800" dirty="0" smtClean="0">
                  <a:latin typeface="+mn-lt"/>
                </a:rPr>
                <a:t>proxy</a:t>
              </a:r>
            </a:p>
          </p:txBody>
        </p:sp>
        <p:sp>
          <p:nvSpPr>
            <p:cNvPr id="13" name="TextBox 12"/>
            <p:cNvSpPr txBox="1"/>
            <p:nvPr/>
          </p:nvSpPr>
          <p:spPr>
            <a:xfrm>
              <a:off x="7010400" y="1808202"/>
              <a:ext cx="825867" cy="553998"/>
            </a:xfrm>
            <a:prstGeom prst="rect">
              <a:avLst/>
            </a:prstGeom>
            <a:noFill/>
          </p:spPr>
          <p:txBody>
            <a:bodyPr wrap="none" rtlCol="0">
              <a:spAutoFit/>
            </a:bodyPr>
            <a:lstStyle/>
            <a:p>
              <a:pPr algn="ctr">
                <a:lnSpc>
                  <a:spcPts val="1800"/>
                </a:lnSpc>
              </a:pPr>
              <a:r>
                <a:rPr lang="en-US" sz="1800" dirty="0" smtClean="0">
                  <a:latin typeface="+mn-lt"/>
                </a:rPr>
                <a:t>web</a:t>
              </a:r>
              <a:br>
                <a:rPr lang="en-US" sz="1800" dirty="0" smtClean="0">
                  <a:latin typeface="+mn-lt"/>
                </a:rPr>
              </a:br>
              <a:r>
                <a:rPr lang="en-US" sz="1800" dirty="0" smtClean="0">
                  <a:latin typeface="+mn-lt"/>
                </a:rPr>
                <a:t>server</a:t>
              </a:r>
            </a:p>
          </p:txBody>
        </p:sp>
        <p:sp>
          <p:nvSpPr>
            <p:cNvPr id="14" name="TextBox 13"/>
            <p:cNvSpPr txBox="1"/>
            <p:nvPr/>
          </p:nvSpPr>
          <p:spPr>
            <a:xfrm>
              <a:off x="3657600" y="3048000"/>
              <a:ext cx="2031325" cy="369332"/>
            </a:xfrm>
            <a:prstGeom prst="rect">
              <a:avLst/>
            </a:prstGeom>
            <a:noFill/>
          </p:spPr>
          <p:txBody>
            <a:bodyPr wrap="none" rtlCol="0">
              <a:spAutoFit/>
            </a:bodyPr>
            <a:lstStyle/>
            <a:p>
              <a:r>
                <a:rPr lang="en-US" sz="1800" dirty="0" smtClean="0">
                  <a:latin typeface="+mn-lt"/>
                </a:rPr>
                <a:t>corporate network</a:t>
              </a:r>
            </a:p>
          </p:txBody>
        </p:sp>
      </p:grpSp>
      <p:grpSp>
        <p:nvGrpSpPr>
          <p:cNvPr id="5" name="Group 35"/>
          <p:cNvGrpSpPr/>
          <p:nvPr/>
        </p:nvGrpSpPr>
        <p:grpSpPr>
          <a:xfrm>
            <a:off x="8162641" y="4267200"/>
            <a:ext cx="981359" cy="1838806"/>
            <a:chOff x="8162641" y="4419600"/>
            <a:chExt cx="981359" cy="1838806"/>
          </a:xfrm>
        </p:grpSpPr>
        <p:grpSp>
          <p:nvGrpSpPr>
            <p:cNvPr id="6" name="Group 21"/>
            <p:cNvGrpSpPr/>
            <p:nvPr/>
          </p:nvGrpSpPr>
          <p:grpSpPr>
            <a:xfrm>
              <a:off x="8238841" y="4419600"/>
              <a:ext cx="825867" cy="1066800"/>
              <a:chOff x="8229600" y="4419600"/>
              <a:chExt cx="825867" cy="1066800"/>
            </a:xfrm>
          </p:grpSpPr>
          <p:sp>
            <p:nvSpPr>
              <p:cNvPr id="20" name="server"/>
              <p:cNvSpPr>
                <a:spLocks noEditPoints="1" noChangeArrowheads="1"/>
              </p:cNvSpPr>
              <p:nvPr/>
            </p:nvSpPr>
            <p:spPr bwMode="auto">
              <a:xfrm>
                <a:off x="8382000" y="4956175"/>
                <a:ext cx="474662" cy="530225"/>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761 w 21600"/>
                  <a:gd name="T17" fmla="*/ 22454 h 21600"/>
                  <a:gd name="T18" fmla="*/ 21069 w 21600"/>
                  <a:gd name="T19" fmla="*/ 28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TextBox 20"/>
              <p:cNvSpPr txBox="1"/>
              <p:nvPr/>
            </p:nvSpPr>
            <p:spPr>
              <a:xfrm>
                <a:off x="8229600" y="4419600"/>
                <a:ext cx="825867" cy="553998"/>
              </a:xfrm>
              <a:prstGeom prst="rect">
                <a:avLst/>
              </a:prstGeom>
              <a:noFill/>
            </p:spPr>
            <p:txBody>
              <a:bodyPr wrap="none" rtlCol="0">
                <a:spAutoFit/>
              </a:bodyPr>
              <a:lstStyle/>
              <a:p>
                <a:pPr algn="ctr">
                  <a:lnSpc>
                    <a:spcPts val="1800"/>
                  </a:lnSpc>
                </a:pPr>
                <a:r>
                  <a:rPr lang="en-US" sz="1800" dirty="0" smtClean="0">
                    <a:latin typeface="+mn-lt"/>
                  </a:rPr>
                  <a:t>web</a:t>
                </a:r>
                <a:br>
                  <a:rPr lang="en-US" sz="1800" dirty="0" smtClean="0">
                    <a:latin typeface="+mn-lt"/>
                  </a:rPr>
                </a:br>
                <a:r>
                  <a:rPr lang="en-US" sz="1800" dirty="0" smtClean="0">
                    <a:latin typeface="+mn-lt"/>
                  </a:rPr>
                  <a:t>server</a:t>
                </a:r>
              </a:p>
            </p:txBody>
          </p:sp>
        </p:grpSp>
        <p:sp>
          <p:nvSpPr>
            <p:cNvPr id="23" name="TextBox 22"/>
            <p:cNvSpPr txBox="1"/>
            <p:nvPr/>
          </p:nvSpPr>
          <p:spPr>
            <a:xfrm>
              <a:off x="8162641" y="5486400"/>
              <a:ext cx="981359" cy="772006"/>
            </a:xfrm>
            <a:prstGeom prst="rect">
              <a:avLst/>
            </a:prstGeom>
            <a:noFill/>
          </p:spPr>
          <p:txBody>
            <a:bodyPr wrap="none" rtlCol="0">
              <a:spAutoFit/>
            </a:bodyPr>
            <a:lstStyle/>
            <a:p>
              <a:r>
                <a:rPr lang="en-US" sz="2000" dirty="0" err="1" smtClean="0">
                  <a:latin typeface="+mn-lt"/>
                </a:rPr>
                <a:t>cert</a:t>
              </a:r>
              <a:r>
                <a:rPr lang="en-US" sz="2000" baseline="-25000" dirty="0" err="1" smtClean="0">
                  <a:latin typeface="+mn-lt"/>
                </a:rPr>
                <a:t>CNN</a:t>
              </a:r>
              <a:endParaRPr lang="en-US" sz="2000" baseline="-25000" dirty="0" smtClean="0">
                <a:latin typeface="+mn-lt"/>
              </a:endParaRPr>
            </a:p>
            <a:p>
              <a:pPr>
                <a:spcBef>
                  <a:spcPts val="500"/>
                </a:spcBef>
              </a:pPr>
              <a:r>
                <a:rPr lang="en-US" sz="2000" dirty="0" err="1" smtClean="0">
                  <a:latin typeface="+mn-lt"/>
                </a:rPr>
                <a:t>cert</a:t>
              </a:r>
              <a:r>
                <a:rPr lang="en-US" sz="2000" baseline="-25000" dirty="0" err="1" smtClean="0">
                  <a:latin typeface="+mn-lt"/>
                </a:rPr>
                <a:t>FOX</a:t>
              </a:r>
              <a:endParaRPr lang="en-US" sz="2000" dirty="0" smtClean="0">
                <a:latin typeface="+mn-lt"/>
              </a:endParaRPr>
            </a:p>
          </p:txBody>
        </p:sp>
      </p:grpSp>
      <p:grpSp>
        <p:nvGrpSpPr>
          <p:cNvPr id="7" name="Group 33"/>
          <p:cNvGrpSpPr/>
          <p:nvPr/>
        </p:nvGrpSpPr>
        <p:grpSpPr>
          <a:xfrm>
            <a:off x="6126480" y="4598610"/>
            <a:ext cx="2255520" cy="400110"/>
            <a:chOff x="6126480" y="4751010"/>
            <a:chExt cx="2255520" cy="400110"/>
          </a:xfrm>
        </p:grpSpPr>
        <p:cxnSp>
          <p:nvCxnSpPr>
            <p:cNvPr id="25" name="Straight Arrow Connector 24"/>
            <p:cNvCxnSpPr/>
            <p:nvPr/>
          </p:nvCxnSpPr>
          <p:spPr bwMode="auto">
            <a:xfrm>
              <a:off x="6126480" y="5074920"/>
              <a:ext cx="225552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TextBox 25"/>
            <p:cNvSpPr txBox="1"/>
            <p:nvPr/>
          </p:nvSpPr>
          <p:spPr>
            <a:xfrm>
              <a:off x="6141720" y="4751010"/>
              <a:ext cx="1412566" cy="400110"/>
            </a:xfrm>
            <a:prstGeom prst="rect">
              <a:avLst/>
            </a:prstGeom>
            <a:noFill/>
          </p:spPr>
          <p:txBody>
            <a:bodyPr wrap="none" rtlCol="0">
              <a:spAutoFit/>
            </a:bodyPr>
            <a:lstStyle/>
            <a:p>
              <a:r>
                <a:rPr lang="en-US" sz="2000" dirty="0" smtClean="0">
                  <a:latin typeface="+mn-lt"/>
                </a:rPr>
                <a:t>client-hello</a:t>
              </a:r>
            </a:p>
          </p:txBody>
        </p:sp>
      </p:grpSp>
      <p:grpSp>
        <p:nvGrpSpPr>
          <p:cNvPr id="9" name="Group 34"/>
          <p:cNvGrpSpPr/>
          <p:nvPr/>
        </p:nvGrpSpPr>
        <p:grpSpPr>
          <a:xfrm>
            <a:off x="6096000" y="5151120"/>
            <a:ext cx="2209800" cy="400110"/>
            <a:chOff x="6096000" y="5303520"/>
            <a:chExt cx="2209800" cy="400110"/>
          </a:xfrm>
        </p:grpSpPr>
        <p:cxnSp>
          <p:nvCxnSpPr>
            <p:cNvPr id="29" name="Straight Arrow Connector 28"/>
            <p:cNvCxnSpPr/>
            <p:nvPr/>
          </p:nvCxnSpPr>
          <p:spPr bwMode="auto">
            <a:xfrm rot="10800000">
              <a:off x="6096000" y="5366068"/>
              <a:ext cx="2209800" cy="1365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TextBox 30"/>
            <p:cNvSpPr txBox="1"/>
            <p:nvPr/>
          </p:nvSpPr>
          <p:spPr>
            <a:xfrm>
              <a:off x="6126480" y="5303520"/>
              <a:ext cx="1906291" cy="400110"/>
            </a:xfrm>
            <a:prstGeom prst="rect">
              <a:avLst/>
            </a:prstGeom>
            <a:noFill/>
          </p:spPr>
          <p:txBody>
            <a:bodyPr wrap="none" rtlCol="0">
              <a:spAutoFit/>
            </a:bodyPr>
            <a:lstStyle/>
            <a:p>
              <a:r>
                <a:rPr lang="en-US" sz="2000" dirty="0" smtClean="0">
                  <a:latin typeface="+mn-lt"/>
                </a:rPr>
                <a:t>server-cert ???</a:t>
              </a:r>
            </a:p>
          </p:txBody>
        </p:sp>
      </p:grpSp>
      <p:sp>
        <p:nvSpPr>
          <p:cNvPr id="27" name="Footer Placeholder 26"/>
          <p:cNvSpPr>
            <a:spLocks noGrp="1"/>
          </p:cNvSpPr>
          <p:nvPr>
            <p:ph type="ftr" sz="quarter" idx="11"/>
          </p:nvPr>
        </p:nvSpPr>
        <p:spPr/>
        <p:txBody>
          <a:bodyPr/>
          <a:lstStyle/>
          <a:p>
            <a:r>
              <a:rPr lang="en-US" dirty="0" smtClean="0"/>
              <a:t>FAST-NUCES</a:t>
            </a:r>
            <a:endParaRPr lang="en-US" dirty="0"/>
          </a:p>
        </p:txBody>
      </p:sp>
      <p:pic>
        <p:nvPicPr>
          <p:cNvPr id="28" name="Picture 27" descr="http://study.result.pk/wp-content/uploads/2011/07/National-University-of-Computer-and-Emerging-Sciences-NUCES-300x300.png"/>
          <p:cNvPicPr/>
          <p:nvPr/>
        </p:nvPicPr>
        <p:blipFill>
          <a:blip r:embed="rId4"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slide(fromLeft)">
                                      <p:cBhvr>
                                        <p:cTn id="17" dur="500"/>
                                        <p:tgtEl>
                                          <p:spTgt spid="7"/>
                                        </p:tgtEl>
                                      </p:cBhvr>
                                    </p:animEffect>
                                  </p:childTnLst>
                                </p:cTn>
                              </p:par>
                            </p:childTnLst>
                          </p:cTn>
                        </p:par>
                        <p:par>
                          <p:cTn id="18" fill="hold">
                            <p:stCondLst>
                              <p:cond delay="500"/>
                            </p:stCondLst>
                            <p:childTnLst>
                              <p:par>
                                <p:cTn id="19" presetID="12" presetClass="entr" presetSubtype="2"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slide(fromRight)">
                                      <p:cBhvr>
                                        <p:cTn id="21" dur="500"/>
                                        <p:tgtEl>
                                          <p:spTgt spid="9"/>
                                        </p:tgtEl>
                                      </p:cBhvr>
                                    </p:animEffect>
                                  </p:childTnLst>
                                </p:cTn>
                              </p:par>
                              <p:par>
                                <p:cTn id="22" presetID="1"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FAST-NUCES</a:t>
            </a:r>
            <a:endParaRPr lang="en-US" dirty="0"/>
          </a:p>
        </p:txBody>
      </p:sp>
      <p:sp>
        <p:nvSpPr>
          <p:cNvPr id="3" name="Rectangle 2"/>
          <p:cNvSpPr/>
          <p:nvPr/>
        </p:nvSpPr>
        <p:spPr>
          <a:xfrm>
            <a:off x="152400" y="381000"/>
            <a:ext cx="8763000" cy="5078313"/>
          </a:xfrm>
          <a:prstGeom prst="rect">
            <a:avLst/>
          </a:prstGeom>
        </p:spPr>
        <p:txBody>
          <a:bodyPr wrap="square">
            <a:spAutoFit/>
          </a:bodyPr>
          <a:lstStyle/>
          <a:p>
            <a:pPr algn="just"/>
            <a:r>
              <a:rPr lang="en-GB" dirty="0">
                <a:latin typeface="Open Sans" panose="020B0606030504020204" pitchFamily="34" charset="0"/>
              </a:rPr>
              <a:t>Secure Sockets Layer (SSL) and Transport Layer Security (TLS) are cryptographic security protocols. </a:t>
            </a:r>
            <a:endParaRPr lang="en-GB" dirty="0" smtClean="0">
              <a:latin typeface="Open Sans" panose="020B0606030504020204" pitchFamily="34" charset="0"/>
            </a:endParaRPr>
          </a:p>
          <a:p>
            <a:pPr algn="just"/>
            <a:endParaRPr lang="en-GB" dirty="0">
              <a:latin typeface="Open Sans" panose="020B0606030504020204" pitchFamily="34" charset="0"/>
            </a:endParaRPr>
          </a:p>
          <a:p>
            <a:pPr algn="just"/>
            <a:r>
              <a:rPr lang="en-GB" dirty="0" smtClean="0">
                <a:latin typeface="Open Sans" panose="020B0606030504020204" pitchFamily="34" charset="0"/>
              </a:rPr>
              <a:t>They </a:t>
            </a:r>
            <a:r>
              <a:rPr lang="en-GB" dirty="0">
                <a:latin typeface="Open Sans" panose="020B0606030504020204" pitchFamily="34" charset="0"/>
              </a:rPr>
              <a:t>are used to make sure that network communication is secure. </a:t>
            </a:r>
            <a:endParaRPr lang="en-GB" dirty="0" smtClean="0">
              <a:latin typeface="Open Sans" panose="020B0606030504020204" pitchFamily="34" charset="0"/>
            </a:endParaRPr>
          </a:p>
          <a:p>
            <a:pPr algn="just"/>
            <a:endParaRPr lang="en-GB" dirty="0">
              <a:latin typeface="Open Sans" panose="020B0606030504020204" pitchFamily="34" charset="0"/>
            </a:endParaRPr>
          </a:p>
          <a:p>
            <a:pPr algn="just"/>
            <a:r>
              <a:rPr lang="en-GB" dirty="0" smtClean="0">
                <a:latin typeface="Open Sans" panose="020B0606030504020204" pitchFamily="34" charset="0"/>
              </a:rPr>
              <a:t>Their </a:t>
            </a:r>
            <a:r>
              <a:rPr lang="en-GB" dirty="0">
                <a:latin typeface="Open Sans" panose="020B0606030504020204" pitchFamily="34" charset="0"/>
              </a:rPr>
              <a:t>main goals are to provide data integrity and communication </a:t>
            </a:r>
            <a:r>
              <a:rPr lang="en-GB" dirty="0" smtClean="0">
                <a:latin typeface="Open Sans" panose="020B0606030504020204" pitchFamily="34" charset="0"/>
              </a:rPr>
              <a:t>privacy (confidentiality). </a:t>
            </a:r>
          </a:p>
          <a:p>
            <a:pPr algn="just"/>
            <a:endParaRPr lang="en-GB" dirty="0">
              <a:latin typeface="Open Sans" panose="020B0606030504020204" pitchFamily="34" charset="0"/>
            </a:endParaRPr>
          </a:p>
          <a:p>
            <a:pPr algn="just"/>
            <a:r>
              <a:rPr lang="en-GB" dirty="0" smtClean="0">
                <a:latin typeface="Open Sans" panose="020B0606030504020204" pitchFamily="34" charset="0"/>
              </a:rPr>
              <a:t>The </a:t>
            </a:r>
            <a:r>
              <a:rPr lang="en-GB" dirty="0">
                <a:latin typeface="Open Sans" panose="020B0606030504020204" pitchFamily="34" charset="0"/>
              </a:rPr>
              <a:t>SSL protocol was the first protocol designed for this purpose and TLS is its successor</a:t>
            </a:r>
            <a:r>
              <a:rPr lang="en-GB" dirty="0" smtClean="0">
                <a:latin typeface="Open Sans" panose="020B0606030504020204" pitchFamily="34" charset="0"/>
              </a:rPr>
              <a:t>.</a:t>
            </a:r>
          </a:p>
          <a:p>
            <a:pPr algn="just"/>
            <a:endParaRPr lang="en-GB" dirty="0">
              <a:latin typeface="Open Sans" panose="020B0606030504020204" pitchFamily="34" charset="0"/>
            </a:endParaRPr>
          </a:p>
          <a:p>
            <a:pPr algn="just"/>
            <a:r>
              <a:rPr lang="en-GB" dirty="0" smtClean="0">
                <a:latin typeface="Open Sans" panose="020B0606030504020204" pitchFamily="34" charset="0"/>
              </a:rPr>
              <a:t> </a:t>
            </a:r>
            <a:r>
              <a:rPr lang="en-GB" dirty="0">
                <a:latin typeface="Open Sans" panose="020B0606030504020204" pitchFamily="34" charset="0"/>
              </a:rPr>
              <a:t>SSL is now considered obsolete and insecure (even its latest version), so modern browsers such as Chrome or Firefox use TLS instead.</a:t>
            </a:r>
          </a:p>
          <a:p>
            <a:pPr algn="just"/>
            <a:endParaRPr lang="en-GB" dirty="0" smtClean="0">
              <a:latin typeface="Open Sans" panose="020B0606030504020204" pitchFamily="34" charset="0"/>
            </a:endParaRPr>
          </a:p>
          <a:p>
            <a:pPr algn="just"/>
            <a:r>
              <a:rPr lang="en-GB" dirty="0" smtClean="0">
                <a:latin typeface="Open Sans" panose="020B0606030504020204" pitchFamily="34" charset="0"/>
              </a:rPr>
              <a:t>SSL </a:t>
            </a:r>
            <a:r>
              <a:rPr lang="en-GB" dirty="0">
                <a:latin typeface="Open Sans" panose="020B0606030504020204" pitchFamily="34" charset="0"/>
              </a:rPr>
              <a:t>and TLS are commonly used by web browsers to protect connections between web applications and web servers. Many other TCP-based protocols use TLS/SSL as well, including email (SMTP/POP3), instant messaging (XMPP), FTP, VoIP, VPN, and others. </a:t>
            </a:r>
            <a:endParaRPr lang="en-GB" b="0" i="0" dirty="0">
              <a:effectLst/>
              <a:latin typeface="Open Sans" panose="020B0606030504020204" pitchFamily="34" charset="0"/>
            </a:endParaRPr>
          </a:p>
        </p:txBody>
      </p:sp>
    </p:spTree>
    <p:extLst>
      <p:ext uri="{BB962C8B-B14F-4D97-AF65-F5344CB8AC3E}">
        <p14:creationId xmlns:p14="http://schemas.microsoft.com/office/powerpoint/2010/main" val="164385187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FAST-NUCES</a:t>
            </a:r>
            <a:endParaRPr lang="en-US"/>
          </a:p>
        </p:txBody>
      </p:sp>
      <p:sp>
        <p:nvSpPr>
          <p:cNvPr id="3" name="Rectangle 2"/>
          <p:cNvSpPr/>
          <p:nvPr/>
        </p:nvSpPr>
        <p:spPr>
          <a:xfrm>
            <a:off x="155643" y="228600"/>
            <a:ext cx="8839200" cy="3693319"/>
          </a:xfrm>
          <a:prstGeom prst="rect">
            <a:avLst/>
          </a:prstGeom>
        </p:spPr>
        <p:txBody>
          <a:bodyPr wrap="square">
            <a:spAutoFit/>
          </a:bodyPr>
          <a:lstStyle/>
          <a:p>
            <a:r>
              <a:rPr lang="en-GB" b="1" dirty="0">
                <a:solidFill>
                  <a:srgbClr val="C00000"/>
                </a:solidFill>
                <a:latin typeface="Arial" panose="020B0604020202020204" pitchFamily="34" charset="0"/>
              </a:rPr>
              <a:t>Server Name Indication (SNI) </a:t>
            </a:r>
            <a:r>
              <a:rPr lang="en-GB" dirty="0">
                <a:solidFill>
                  <a:srgbClr val="202122"/>
                </a:solidFill>
                <a:latin typeface="Arial" panose="020B0604020202020204" pitchFamily="34" charset="0"/>
              </a:rPr>
              <a:t>is an extension to the </a:t>
            </a:r>
            <a:r>
              <a:rPr lang="en-GB" dirty="0">
                <a:solidFill>
                  <a:srgbClr val="FF0000"/>
                </a:solidFill>
                <a:latin typeface="Arial" panose="020B0604020202020204" pitchFamily="34" charset="0"/>
                <a:hlinkClick r:id="rId2" tooltip="Transport Layer Security"/>
              </a:rPr>
              <a:t>Transport Layer Security</a:t>
            </a:r>
            <a:r>
              <a:rPr lang="en-GB" dirty="0">
                <a:solidFill>
                  <a:srgbClr val="202122"/>
                </a:solidFill>
                <a:latin typeface="Arial" panose="020B0604020202020204" pitchFamily="34" charset="0"/>
              </a:rPr>
              <a:t> (TLS) computer </a:t>
            </a:r>
            <a:r>
              <a:rPr lang="en-GB" dirty="0">
                <a:solidFill>
                  <a:srgbClr val="FF0000"/>
                </a:solidFill>
                <a:latin typeface="Arial" panose="020B0604020202020204" pitchFamily="34" charset="0"/>
                <a:hlinkClick r:id="rId3" tooltip="Networking protocol"/>
              </a:rPr>
              <a:t>networking protocol</a:t>
            </a:r>
            <a:r>
              <a:rPr lang="en-GB" dirty="0">
                <a:solidFill>
                  <a:srgbClr val="202122"/>
                </a:solidFill>
                <a:latin typeface="Arial" panose="020B0604020202020204" pitchFamily="34" charset="0"/>
              </a:rPr>
              <a:t> by which a </a:t>
            </a:r>
            <a:r>
              <a:rPr lang="en-GB" dirty="0">
                <a:solidFill>
                  <a:srgbClr val="FF0000"/>
                </a:solidFill>
                <a:latin typeface="Arial" panose="020B0604020202020204" pitchFamily="34" charset="0"/>
                <a:hlinkClick r:id="rId4" tooltip="Client (computing)"/>
              </a:rPr>
              <a:t>client</a:t>
            </a:r>
            <a:r>
              <a:rPr lang="en-GB" dirty="0">
                <a:solidFill>
                  <a:srgbClr val="202122"/>
                </a:solidFill>
                <a:latin typeface="Arial" panose="020B0604020202020204" pitchFamily="34" charset="0"/>
              </a:rPr>
              <a:t> indicates which </a:t>
            </a:r>
            <a:r>
              <a:rPr lang="en-GB" dirty="0">
                <a:solidFill>
                  <a:srgbClr val="FF0000"/>
                </a:solidFill>
                <a:latin typeface="Arial" panose="020B0604020202020204" pitchFamily="34" charset="0"/>
                <a:hlinkClick r:id="rId5" tooltip="Hostname"/>
              </a:rPr>
              <a:t>hostname</a:t>
            </a:r>
            <a:r>
              <a:rPr lang="en-GB" dirty="0">
                <a:solidFill>
                  <a:srgbClr val="202122"/>
                </a:solidFill>
                <a:latin typeface="Arial" panose="020B0604020202020204" pitchFamily="34" charset="0"/>
              </a:rPr>
              <a:t> it is attempting to connect to at the start of the handshaking process.</a:t>
            </a:r>
            <a:r>
              <a:rPr lang="en-GB" baseline="30000" dirty="0">
                <a:solidFill>
                  <a:srgbClr val="FF0000"/>
                </a:solidFill>
                <a:latin typeface="Arial" panose="020B0604020202020204" pitchFamily="34" charset="0"/>
                <a:hlinkClick r:id="rId6"/>
              </a:rPr>
              <a:t>[1]</a:t>
            </a:r>
            <a:r>
              <a:rPr lang="en-GB" dirty="0">
                <a:solidFill>
                  <a:srgbClr val="202122"/>
                </a:solidFill>
                <a:latin typeface="Arial" panose="020B0604020202020204" pitchFamily="34" charset="0"/>
              </a:rPr>
              <a:t> </a:t>
            </a:r>
            <a:endParaRPr lang="en-GB" dirty="0" smtClean="0">
              <a:solidFill>
                <a:srgbClr val="202122"/>
              </a:solidFill>
              <a:latin typeface="Arial" panose="020B0604020202020204" pitchFamily="34" charset="0"/>
            </a:endParaRPr>
          </a:p>
          <a:p>
            <a:endParaRPr lang="en-GB" dirty="0">
              <a:solidFill>
                <a:srgbClr val="202122"/>
              </a:solidFill>
              <a:latin typeface="Arial" panose="020B0604020202020204" pitchFamily="34" charset="0"/>
            </a:endParaRPr>
          </a:p>
          <a:p>
            <a:r>
              <a:rPr lang="en-GB" dirty="0" smtClean="0">
                <a:solidFill>
                  <a:srgbClr val="202122"/>
                </a:solidFill>
                <a:latin typeface="Arial" panose="020B0604020202020204" pitchFamily="34" charset="0"/>
              </a:rPr>
              <a:t>This </a:t>
            </a:r>
            <a:r>
              <a:rPr lang="en-GB" dirty="0">
                <a:solidFill>
                  <a:srgbClr val="202122"/>
                </a:solidFill>
                <a:latin typeface="Arial" panose="020B0604020202020204" pitchFamily="34" charset="0"/>
              </a:rPr>
              <a:t>allows a server to present multiple </a:t>
            </a:r>
            <a:r>
              <a:rPr lang="en-GB" dirty="0">
                <a:solidFill>
                  <a:srgbClr val="FF0000"/>
                </a:solidFill>
                <a:latin typeface="Arial" panose="020B0604020202020204" pitchFamily="34" charset="0"/>
                <a:hlinkClick r:id="rId7" tooltip="Public key certificate"/>
              </a:rPr>
              <a:t>certificates</a:t>
            </a:r>
            <a:r>
              <a:rPr lang="en-GB" dirty="0">
                <a:solidFill>
                  <a:srgbClr val="202122"/>
                </a:solidFill>
                <a:latin typeface="Arial" panose="020B0604020202020204" pitchFamily="34" charset="0"/>
              </a:rPr>
              <a:t> on the same </a:t>
            </a:r>
            <a:r>
              <a:rPr lang="en-GB" dirty="0">
                <a:solidFill>
                  <a:srgbClr val="FF0000"/>
                </a:solidFill>
                <a:latin typeface="Arial" panose="020B0604020202020204" pitchFamily="34" charset="0"/>
                <a:hlinkClick r:id="rId8" tooltip="IP address"/>
              </a:rPr>
              <a:t>IP address</a:t>
            </a:r>
            <a:r>
              <a:rPr lang="en-GB" dirty="0">
                <a:solidFill>
                  <a:srgbClr val="202122"/>
                </a:solidFill>
                <a:latin typeface="Arial" panose="020B0604020202020204" pitchFamily="34" charset="0"/>
              </a:rPr>
              <a:t> and </a:t>
            </a:r>
            <a:r>
              <a:rPr lang="en-GB" dirty="0">
                <a:solidFill>
                  <a:srgbClr val="FF0000"/>
                </a:solidFill>
                <a:latin typeface="Arial" panose="020B0604020202020204" pitchFamily="34" charset="0"/>
                <a:hlinkClick r:id="rId9" tooltip="TCP port"/>
              </a:rPr>
              <a:t>TCP port</a:t>
            </a:r>
            <a:r>
              <a:rPr lang="en-GB" dirty="0">
                <a:solidFill>
                  <a:srgbClr val="202122"/>
                </a:solidFill>
                <a:latin typeface="Arial" panose="020B0604020202020204" pitchFamily="34" charset="0"/>
              </a:rPr>
              <a:t> number and hence allows multiple secure (</a:t>
            </a:r>
            <a:r>
              <a:rPr lang="en-GB" dirty="0">
                <a:solidFill>
                  <a:srgbClr val="FF0000"/>
                </a:solidFill>
                <a:latin typeface="Arial" panose="020B0604020202020204" pitchFamily="34" charset="0"/>
                <a:hlinkClick r:id="rId10" tooltip="HTTP Secure"/>
              </a:rPr>
              <a:t>HTTPS</a:t>
            </a:r>
            <a:r>
              <a:rPr lang="en-GB" dirty="0">
                <a:solidFill>
                  <a:srgbClr val="202122"/>
                </a:solidFill>
                <a:latin typeface="Arial" panose="020B0604020202020204" pitchFamily="34" charset="0"/>
              </a:rPr>
              <a:t>) websites (or any other </a:t>
            </a:r>
            <a:r>
              <a:rPr lang="en-GB" dirty="0">
                <a:solidFill>
                  <a:srgbClr val="FF0000"/>
                </a:solidFill>
                <a:latin typeface="Arial" panose="020B0604020202020204" pitchFamily="34" charset="0"/>
                <a:hlinkClick r:id="rId11" tooltip="Server (computing)"/>
              </a:rPr>
              <a:t>service</a:t>
            </a:r>
            <a:r>
              <a:rPr lang="en-GB" dirty="0">
                <a:solidFill>
                  <a:srgbClr val="202122"/>
                </a:solidFill>
                <a:latin typeface="Arial" panose="020B0604020202020204" pitchFamily="34" charset="0"/>
              </a:rPr>
              <a:t> over TLS) to be served by the same IP address without requiring all those sites to use the same certificate. </a:t>
            </a:r>
            <a:endParaRPr lang="en-GB" dirty="0" smtClean="0">
              <a:solidFill>
                <a:srgbClr val="202122"/>
              </a:solidFill>
              <a:latin typeface="Arial" panose="020B0604020202020204" pitchFamily="34" charset="0"/>
            </a:endParaRPr>
          </a:p>
          <a:p>
            <a:endParaRPr lang="en-GB" dirty="0">
              <a:solidFill>
                <a:srgbClr val="202122"/>
              </a:solidFill>
              <a:latin typeface="Arial" panose="020B0604020202020204" pitchFamily="34" charset="0"/>
            </a:endParaRPr>
          </a:p>
          <a:p>
            <a:r>
              <a:rPr lang="en-GB" dirty="0" smtClean="0">
                <a:solidFill>
                  <a:srgbClr val="202122"/>
                </a:solidFill>
                <a:latin typeface="Arial" panose="020B0604020202020204" pitchFamily="34" charset="0"/>
              </a:rPr>
              <a:t>It </a:t>
            </a:r>
            <a:r>
              <a:rPr lang="en-GB" dirty="0">
                <a:solidFill>
                  <a:srgbClr val="202122"/>
                </a:solidFill>
                <a:latin typeface="Arial" panose="020B0604020202020204" pitchFamily="34" charset="0"/>
              </a:rPr>
              <a:t>is the conceptual equivalent to HTTP/1.1 name-based </a:t>
            </a:r>
            <a:r>
              <a:rPr lang="en-GB" dirty="0">
                <a:solidFill>
                  <a:srgbClr val="FF0000"/>
                </a:solidFill>
                <a:latin typeface="Arial" panose="020B0604020202020204" pitchFamily="34" charset="0"/>
                <a:hlinkClick r:id="rId12" tooltip="Shared web hosting service"/>
              </a:rPr>
              <a:t>virtual hosting</a:t>
            </a:r>
            <a:r>
              <a:rPr lang="en-GB" dirty="0">
                <a:solidFill>
                  <a:srgbClr val="202122"/>
                </a:solidFill>
                <a:latin typeface="Arial" panose="020B0604020202020204" pitchFamily="34" charset="0"/>
              </a:rPr>
              <a:t>, but for HTTPS. This also allows a proxy to forward client traffic to the right server during TLS/SSL handshake. The desired hostname is not encrypted in the original SNI extension, so an eavesdropper can see which site is being requested.</a:t>
            </a:r>
            <a:endParaRPr lang="en-GB" dirty="0"/>
          </a:p>
        </p:txBody>
      </p:sp>
      <p:sp>
        <p:nvSpPr>
          <p:cNvPr id="4" name="Rectangle 3"/>
          <p:cNvSpPr/>
          <p:nvPr/>
        </p:nvSpPr>
        <p:spPr>
          <a:xfrm>
            <a:off x="155643" y="4145739"/>
            <a:ext cx="8763000" cy="2031325"/>
          </a:xfrm>
          <a:prstGeom prst="rect">
            <a:avLst/>
          </a:prstGeom>
        </p:spPr>
        <p:txBody>
          <a:bodyPr wrap="square">
            <a:spAutoFit/>
          </a:bodyPr>
          <a:lstStyle/>
          <a:p>
            <a:r>
              <a:rPr lang="en-GB" b="1" dirty="0">
                <a:solidFill>
                  <a:srgbClr val="C00000"/>
                </a:solidFill>
                <a:latin typeface="Arial" panose="020B0604020202020204" pitchFamily="34" charset="0"/>
                <a:hlinkClick r:id="rId12" tooltip="Shared web hosting service"/>
              </a:rPr>
              <a:t>virtual hosting </a:t>
            </a:r>
            <a:r>
              <a:rPr lang="en-GB" b="1" dirty="0" smtClean="0">
                <a:solidFill>
                  <a:srgbClr val="C00000"/>
                </a:solidFill>
                <a:latin typeface="Arial" panose="020B0604020202020204" pitchFamily="34" charset="0"/>
              </a:rPr>
              <a:t>: </a:t>
            </a:r>
            <a:r>
              <a:rPr lang="en-GB" dirty="0" smtClean="0">
                <a:solidFill>
                  <a:srgbClr val="202122"/>
                </a:solidFill>
                <a:latin typeface="Arial" panose="020B0604020202020204" pitchFamily="34" charset="0"/>
              </a:rPr>
              <a:t>A</a:t>
            </a:r>
            <a:r>
              <a:rPr lang="en-GB" dirty="0">
                <a:solidFill>
                  <a:srgbClr val="202122"/>
                </a:solidFill>
                <a:latin typeface="Arial" panose="020B0604020202020204" pitchFamily="34" charset="0"/>
              </a:rPr>
              <a:t> </a:t>
            </a:r>
            <a:r>
              <a:rPr lang="en-GB" b="1" dirty="0">
                <a:solidFill>
                  <a:srgbClr val="202122"/>
                </a:solidFill>
                <a:latin typeface="Arial" panose="020B0604020202020204" pitchFamily="34" charset="0"/>
              </a:rPr>
              <a:t>shared web hosting service</a:t>
            </a:r>
            <a:r>
              <a:rPr lang="en-GB" dirty="0">
                <a:solidFill>
                  <a:srgbClr val="202122"/>
                </a:solidFill>
                <a:latin typeface="Arial" panose="020B0604020202020204" pitchFamily="34" charset="0"/>
              </a:rPr>
              <a:t> is a </a:t>
            </a:r>
            <a:r>
              <a:rPr lang="en-GB" dirty="0">
                <a:solidFill>
                  <a:srgbClr val="FF0000"/>
                </a:solidFill>
                <a:latin typeface="Arial" panose="020B0604020202020204" pitchFamily="34" charset="0"/>
                <a:hlinkClick r:id="rId13" tooltip="Web hosting service"/>
              </a:rPr>
              <a:t>web hosting service</a:t>
            </a:r>
            <a:r>
              <a:rPr lang="en-GB" dirty="0">
                <a:solidFill>
                  <a:srgbClr val="202122"/>
                </a:solidFill>
                <a:latin typeface="Arial" panose="020B0604020202020204" pitchFamily="34" charset="0"/>
              </a:rPr>
              <a:t> where many websites reside on one </a:t>
            </a:r>
            <a:r>
              <a:rPr lang="en-GB" dirty="0">
                <a:solidFill>
                  <a:srgbClr val="FF0000"/>
                </a:solidFill>
                <a:latin typeface="Arial" panose="020B0604020202020204" pitchFamily="34" charset="0"/>
                <a:hlinkClick r:id="rId14" tooltip="Web server"/>
              </a:rPr>
              <a:t>web server</a:t>
            </a:r>
            <a:r>
              <a:rPr lang="en-GB" dirty="0">
                <a:solidFill>
                  <a:srgbClr val="202122"/>
                </a:solidFill>
                <a:latin typeface="Arial" panose="020B0604020202020204" pitchFamily="34" charset="0"/>
              </a:rPr>
              <a:t> connected to the </a:t>
            </a:r>
            <a:r>
              <a:rPr lang="en-GB" dirty="0">
                <a:solidFill>
                  <a:srgbClr val="FF0000"/>
                </a:solidFill>
                <a:latin typeface="Arial" panose="020B0604020202020204" pitchFamily="34" charset="0"/>
                <a:hlinkClick r:id="rId15" tooltip="Internet"/>
              </a:rPr>
              <a:t>Internet</a:t>
            </a:r>
            <a:r>
              <a:rPr lang="en-GB" dirty="0">
                <a:solidFill>
                  <a:srgbClr val="202122"/>
                </a:solidFill>
                <a:latin typeface="Arial" panose="020B0604020202020204" pitchFamily="34" charset="0"/>
              </a:rPr>
              <a:t>. This is generally the most economical option for hosting, as the overall cost of server maintenance is spread over many customers. By choosing shared hosting, the website will share a physical server with one or different other websites. With shared hosting, a server will store different other files and would be responsible for serving up the information about them.</a:t>
            </a:r>
            <a:endParaRPr lang="en-GB" dirty="0"/>
          </a:p>
        </p:txBody>
      </p:sp>
    </p:spTree>
    <p:extLst>
      <p:ext uri="{BB962C8B-B14F-4D97-AF65-F5344CB8AC3E}">
        <p14:creationId xmlns:p14="http://schemas.microsoft.com/office/powerpoint/2010/main" val="387506244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7772400" cy="503238"/>
          </a:xfrm>
        </p:spPr>
        <p:txBody>
          <a:bodyPr>
            <a:noAutofit/>
          </a:bodyPr>
          <a:lstStyle/>
          <a:p>
            <a:r>
              <a:rPr lang="en-US" sz="3200" dirty="0" smtClean="0">
                <a:solidFill>
                  <a:schemeClr val="tx1"/>
                </a:solidFill>
                <a:latin typeface="Times New Roman" pitchFamily="18" charset="0"/>
                <a:cs typeface="Times New Roman" pitchFamily="18" charset="0"/>
              </a:rPr>
              <a:t>Why HTTPS is not used for all web traffic?</a:t>
            </a:r>
            <a:endParaRPr lang="en-US" sz="32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7772400" cy="4572000"/>
          </a:xfrm>
        </p:spPr>
        <p:txBody>
          <a:bodyPr/>
          <a:lstStyle/>
          <a:p>
            <a:r>
              <a:rPr lang="en-US" dirty="0" smtClean="0">
                <a:latin typeface="Times New Roman" pitchFamily="18" charset="0"/>
                <a:cs typeface="Times New Roman" pitchFamily="18" charset="0"/>
              </a:rPr>
              <a:t>Slows down web servers</a:t>
            </a:r>
          </a:p>
          <a:p>
            <a:r>
              <a:rPr lang="en-US" dirty="0" smtClean="0">
                <a:latin typeface="Times New Roman" pitchFamily="18" charset="0"/>
                <a:cs typeface="Times New Roman" pitchFamily="18" charset="0"/>
              </a:rPr>
              <a:t>Breaks Internet caching</a:t>
            </a:r>
          </a:p>
          <a:p>
            <a:pPr lvl="1"/>
            <a:r>
              <a:rPr lang="en-US" sz="2200" b="0" dirty="0" smtClean="0">
                <a:latin typeface="Times New Roman" pitchFamily="18" charset="0"/>
                <a:cs typeface="Times New Roman" pitchFamily="18" charset="0"/>
              </a:rPr>
              <a:t>ISPs cannot cache HTTPS traffic</a:t>
            </a:r>
          </a:p>
          <a:p>
            <a:pPr lvl="1"/>
            <a:r>
              <a:rPr lang="en-US" sz="2200" b="0" dirty="0" smtClean="0">
                <a:latin typeface="Times New Roman" pitchFamily="18" charset="0"/>
                <a:cs typeface="Times New Roman" pitchFamily="18" charset="0"/>
              </a:rPr>
              <a:t>Results in increased traffic at web site</a:t>
            </a:r>
          </a:p>
          <a:p>
            <a:r>
              <a:rPr lang="en-US" dirty="0" smtClean="0">
                <a:latin typeface="Times New Roman" pitchFamily="18" charset="0"/>
                <a:cs typeface="Times New Roman" pitchFamily="18" charset="0"/>
              </a:rPr>
              <a:t>Incompatible with virtual hosting  </a:t>
            </a:r>
            <a:r>
              <a:rPr lang="en-US" sz="2000" b="0" dirty="0" smtClean="0">
                <a:latin typeface="Times New Roman" pitchFamily="18" charset="0"/>
                <a:cs typeface="Times New Roman" pitchFamily="18" charset="0"/>
              </a:rPr>
              <a:t>(older browsers)</a:t>
            </a:r>
          </a:p>
          <a:p>
            <a:pPr lvl="1"/>
            <a:r>
              <a:rPr lang="en-US" sz="2200" b="0" dirty="0" smtClean="0">
                <a:latin typeface="Times New Roman" pitchFamily="18" charset="0"/>
                <a:cs typeface="Times New Roman" pitchFamily="18" charset="0"/>
              </a:rPr>
              <a:t>May. 2012:   IE6 ≈ 6.7%	  (ie6countdown.com)</a:t>
            </a:r>
          </a:p>
        </p:txBody>
      </p:sp>
      <p:sp>
        <p:nvSpPr>
          <p:cNvPr id="4" name="Footer Placeholder 3"/>
          <p:cNvSpPr>
            <a:spLocks noGrp="1"/>
          </p:cNvSpPr>
          <p:nvPr>
            <p:ph type="ftr" sz="quarter" idx="11"/>
          </p:nvPr>
        </p:nvSpPr>
        <p:spPr/>
        <p:txBody>
          <a:bodyPr/>
          <a:lstStyle/>
          <a:p>
            <a:r>
              <a:rPr lang="en-US" smtClean="0"/>
              <a:t>FAST-NUCES</a:t>
            </a:r>
            <a:endParaRPr lang="en-US"/>
          </a:p>
        </p:txBody>
      </p:sp>
      <p:pic>
        <p:nvPicPr>
          <p:cNvPr id="5" name="Picture 4"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276600"/>
            <a:ext cx="8229600" cy="685800"/>
          </a:xfrm>
        </p:spPr>
        <p:txBody>
          <a:bodyPr>
            <a:normAutofit fontScale="90000"/>
          </a:bodyPr>
          <a:lstStyle/>
          <a:p>
            <a:pPr algn="ctr"/>
            <a:r>
              <a:rPr lang="en-US" u="sng" dirty="0" smtClean="0">
                <a:solidFill>
                  <a:schemeClr val="accent1"/>
                </a:solidFill>
                <a:latin typeface="Times New Roman" pitchFamily="18" charset="0"/>
                <a:cs typeface="Times New Roman" pitchFamily="18" charset="0"/>
              </a:rPr>
              <a:t>HTTPS in the Browser</a:t>
            </a:r>
            <a:endParaRPr lang="en-US" u="sng" dirty="0">
              <a:solidFill>
                <a:schemeClr val="accent1"/>
              </a:solidFill>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US" smtClean="0"/>
              <a:t>FAST-NUCES</a:t>
            </a:r>
            <a:endParaRPr lang="en-US" dirty="0"/>
          </a:p>
        </p:txBody>
      </p:sp>
      <p:pic>
        <p:nvPicPr>
          <p:cNvPr id="6" name="Picture 5" descr="http://study.result.pk/wp-content/uploads/2011/07/National-University-of-Computer-and-Emerging-Sciences-NUCES-300x300.png"/>
          <p:cNvPicPr/>
          <p:nvPr/>
        </p:nvPicPr>
        <p:blipFill>
          <a:blip r:embed="rId2" cstate="print"/>
          <a:srcRect/>
          <a:stretch>
            <a:fillRect/>
          </a:stretch>
        </p:blipFill>
        <p:spPr bwMode="auto">
          <a:xfrm>
            <a:off x="457200" y="6248400"/>
            <a:ext cx="478808"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228600"/>
            <a:ext cx="7772400" cy="655638"/>
          </a:xfrm>
        </p:spPr>
        <p:txBody>
          <a:bodyPr>
            <a:normAutofit fontScale="90000"/>
          </a:bodyPr>
          <a:lstStyle/>
          <a:p>
            <a:r>
              <a:rPr lang="en-US" sz="3600" dirty="0" smtClean="0">
                <a:solidFill>
                  <a:schemeClr val="tx1"/>
                </a:solidFill>
                <a:latin typeface="Times New Roman" pitchFamily="18" charset="0"/>
                <a:cs typeface="Times New Roman" pitchFamily="18" charset="0"/>
              </a:rPr>
              <a:t>The lock icon:    SSL indicator</a:t>
            </a:r>
          </a:p>
        </p:txBody>
      </p:sp>
      <p:sp>
        <p:nvSpPr>
          <p:cNvPr id="21509" name="Content Placeholder 10"/>
          <p:cNvSpPr>
            <a:spLocks noGrp="1"/>
          </p:cNvSpPr>
          <p:nvPr>
            <p:ph idx="1"/>
          </p:nvPr>
        </p:nvSpPr>
        <p:spPr>
          <a:xfrm>
            <a:off x="533400" y="2209800"/>
            <a:ext cx="6858000" cy="3886200"/>
          </a:xfrm>
        </p:spPr>
        <p:txBody>
          <a:bodyPr>
            <a:normAutofit lnSpcReduction="10000"/>
          </a:bodyPr>
          <a:lstStyle/>
          <a:p>
            <a:r>
              <a:rPr lang="en-US" u="sng" dirty="0" smtClean="0">
                <a:latin typeface="Times New Roman" pitchFamily="18" charset="0"/>
                <a:cs typeface="Times New Roman" pitchFamily="18" charset="0"/>
              </a:rPr>
              <a:t>Intended goal</a:t>
            </a:r>
            <a:r>
              <a:rPr lang="en-US" dirty="0" smtClean="0">
                <a:latin typeface="Times New Roman" pitchFamily="18" charset="0"/>
                <a:cs typeface="Times New Roman" pitchFamily="18" charset="0"/>
              </a:rPr>
              <a:t>:</a:t>
            </a:r>
          </a:p>
          <a:p>
            <a:pPr lvl="1">
              <a:spcBef>
                <a:spcPts val="1200"/>
              </a:spcBef>
              <a:buFont typeface="Arial" charset="0"/>
              <a:buChar char="•"/>
            </a:pPr>
            <a:r>
              <a:rPr lang="en-US" dirty="0" smtClean="0">
                <a:latin typeface="Times New Roman" pitchFamily="18" charset="0"/>
                <a:cs typeface="Times New Roman" pitchFamily="18" charset="0"/>
              </a:rPr>
              <a:t>Provide user with identity of page origin</a:t>
            </a:r>
          </a:p>
          <a:p>
            <a:pPr lvl="1">
              <a:spcBef>
                <a:spcPts val="600"/>
              </a:spcBef>
              <a:buFont typeface="Arial" charset="0"/>
              <a:buChar char="•"/>
            </a:pPr>
            <a:r>
              <a:rPr lang="en-US" dirty="0" smtClean="0">
                <a:latin typeface="Times New Roman" pitchFamily="18" charset="0"/>
                <a:cs typeface="Times New Roman" pitchFamily="18" charset="0"/>
              </a:rPr>
              <a:t>Indicate to user that page contents were not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viewed or modified by a </a:t>
            </a:r>
            <a:r>
              <a:rPr lang="en-US" b="1" dirty="0" smtClean="0">
                <a:latin typeface="Times New Roman" pitchFamily="18" charset="0"/>
                <a:cs typeface="Times New Roman" pitchFamily="18" charset="0"/>
              </a:rPr>
              <a:t>network attacker</a:t>
            </a:r>
          </a:p>
          <a:p>
            <a:pPr>
              <a:spcBef>
                <a:spcPts val="2400"/>
              </a:spcBef>
            </a:pPr>
            <a:r>
              <a:rPr lang="en-US" u="sng" dirty="0" smtClean="0">
                <a:latin typeface="Times New Roman" pitchFamily="18" charset="0"/>
                <a:cs typeface="Times New Roman" pitchFamily="18" charset="0"/>
              </a:rPr>
              <a:t>In reality</a:t>
            </a:r>
            <a:r>
              <a:rPr lang="en-US" dirty="0" smtClean="0">
                <a:latin typeface="Times New Roman" pitchFamily="18" charset="0"/>
                <a:cs typeface="Times New Roman" pitchFamily="18" charset="0"/>
              </a:rPr>
              <a:t>:</a:t>
            </a:r>
          </a:p>
          <a:p>
            <a:pPr lvl="1">
              <a:spcBef>
                <a:spcPts val="1200"/>
              </a:spcBef>
            </a:pPr>
            <a:r>
              <a:rPr lang="en-US" dirty="0" smtClean="0">
                <a:latin typeface="Times New Roman" pitchFamily="18" charset="0"/>
                <a:cs typeface="Times New Roman" pitchFamily="18" charset="0"/>
              </a:rPr>
              <a:t>Origin ID is not always helpful</a:t>
            </a:r>
          </a:p>
          <a:p>
            <a:pPr lvl="2">
              <a:spcBef>
                <a:spcPts val="1200"/>
              </a:spcBef>
            </a:pPr>
            <a:r>
              <a:rPr lang="en-US" dirty="0" smtClean="0">
                <a:latin typeface="Times New Roman" pitchFamily="18" charset="0"/>
                <a:cs typeface="Times New Roman" pitchFamily="18" charset="0"/>
              </a:rPr>
              <a:t>Company’s page can be hosted some where else   </a:t>
            </a:r>
          </a:p>
          <a:p>
            <a:pPr lvl="1">
              <a:spcBef>
                <a:spcPts val="600"/>
              </a:spcBef>
            </a:pPr>
            <a:r>
              <a:rPr lang="en-US" dirty="0" smtClean="0">
                <a:latin typeface="Times New Roman" pitchFamily="18" charset="0"/>
                <a:cs typeface="Times New Roman" pitchFamily="18" charset="0"/>
              </a:rPr>
              <a:t>Many other problems   </a:t>
            </a:r>
            <a:r>
              <a:rPr lang="en-US" sz="2000" dirty="0" smtClean="0">
                <a:latin typeface="Times New Roman" pitchFamily="18" charset="0"/>
                <a:cs typeface="Times New Roman" pitchFamily="18" charset="0"/>
              </a:rPr>
              <a:t>(next few slides)</a:t>
            </a:r>
            <a:endParaRPr lang="en-US" dirty="0" smtClean="0">
              <a:latin typeface="Times New Roman" pitchFamily="18" charset="0"/>
              <a:cs typeface="Times New Roman" pitchFamily="18" charset="0"/>
            </a:endParaRPr>
          </a:p>
        </p:txBody>
      </p:sp>
      <p:pic>
        <p:nvPicPr>
          <p:cNvPr id="21510" name="Picture 4"/>
          <p:cNvPicPr>
            <a:picLocks noChangeAspect="1" noChangeArrowheads="1"/>
          </p:cNvPicPr>
          <p:nvPr/>
        </p:nvPicPr>
        <p:blipFill>
          <a:blip r:embed="rId3" cstate="print"/>
          <a:srcRect r="33815" b="88667"/>
          <a:stretch>
            <a:fillRect/>
          </a:stretch>
        </p:blipFill>
        <p:spPr bwMode="auto">
          <a:xfrm>
            <a:off x="1593850" y="1066800"/>
            <a:ext cx="5645150" cy="838200"/>
          </a:xfrm>
          <a:prstGeom prst="rect">
            <a:avLst/>
          </a:prstGeom>
          <a:noFill/>
          <a:ln w="9525">
            <a:noFill/>
            <a:miter lim="800000"/>
            <a:headEnd/>
            <a:tailEnd/>
          </a:ln>
        </p:spPr>
      </p:pic>
      <p:sp>
        <p:nvSpPr>
          <p:cNvPr id="13" name="Oval 12"/>
          <p:cNvSpPr/>
          <p:nvPr/>
        </p:nvSpPr>
        <p:spPr bwMode="auto">
          <a:xfrm>
            <a:off x="5943600" y="1371600"/>
            <a:ext cx="457200" cy="533400"/>
          </a:xfrm>
          <a:prstGeom prst="ellipse">
            <a:avLst/>
          </a:prstGeom>
          <a:noFill/>
          <a:ln w="57150" cap="flat" cmpd="sng" algn="ctr">
            <a:solidFill>
              <a:srgbClr val="FF0000"/>
            </a:solidFill>
            <a:prstDash val="solid"/>
            <a:round/>
            <a:headEnd type="none" w="med" len="med"/>
            <a:tailEnd type="none" w="med" len="med"/>
          </a:ln>
          <a:effectLst/>
        </p:spPr>
        <p:txBody>
          <a:bodyPr/>
          <a:lstStyle/>
          <a:p>
            <a:pPr>
              <a:defRPr/>
            </a:pPr>
            <a:endParaRPr lang="en-US" dirty="0">
              <a:latin typeface="+mn-lt"/>
            </a:endParaRPr>
          </a:p>
        </p:txBody>
      </p:sp>
      <p:sp>
        <p:nvSpPr>
          <p:cNvPr id="14" name="Oval 13"/>
          <p:cNvSpPr/>
          <p:nvPr/>
        </p:nvSpPr>
        <p:spPr bwMode="auto">
          <a:xfrm>
            <a:off x="2743200" y="1371600"/>
            <a:ext cx="685800" cy="533400"/>
          </a:xfrm>
          <a:prstGeom prst="ellipse">
            <a:avLst/>
          </a:prstGeom>
          <a:noFill/>
          <a:ln w="57150" cap="flat" cmpd="sng" algn="ctr">
            <a:solidFill>
              <a:srgbClr val="FF0000"/>
            </a:solidFill>
            <a:prstDash val="solid"/>
            <a:round/>
            <a:headEnd type="none" w="med" len="med"/>
            <a:tailEnd type="none" w="med" len="med"/>
          </a:ln>
          <a:effectLst/>
        </p:spPr>
        <p:txBody>
          <a:bodyPr/>
          <a:lstStyle/>
          <a:p>
            <a:pPr>
              <a:defRPr/>
            </a:pPr>
            <a:endParaRPr lang="en-US" dirty="0">
              <a:latin typeface="+mn-lt"/>
            </a:endParaRPr>
          </a:p>
        </p:txBody>
      </p:sp>
      <p:pic>
        <p:nvPicPr>
          <p:cNvPr id="21513" name="Picture 16" descr="evil-router"/>
          <p:cNvPicPr>
            <a:picLocks noChangeAspect="1" noChangeArrowheads="1"/>
          </p:cNvPicPr>
          <p:nvPr/>
        </p:nvPicPr>
        <p:blipFill>
          <a:blip r:embed="rId4" cstate="print"/>
          <a:srcRect/>
          <a:stretch>
            <a:fillRect/>
          </a:stretch>
        </p:blipFill>
        <p:spPr bwMode="auto">
          <a:xfrm>
            <a:off x="7391400" y="2514600"/>
            <a:ext cx="1263650" cy="920750"/>
          </a:xfrm>
          <a:prstGeom prst="rect">
            <a:avLst/>
          </a:prstGeom>
          <a:noFill/>
          <a:ln w="9525">
            <a:noFill/>
            <a:miter lim="800000"/>
            <a:headEnd/>
            <a:tailEnd/>
          </a:ln>
        </p:spPr>
      </p:pic>
      <p:sp>
        <p:nvSpPr>
          <p:cNvPr id="8" name="Footer Placeholder 7"/>
          <p:cNvSpPr>
            <a:spLocks noGrp="1"/>
          </p:cNvSpPr>
          <p:nvPr>
            <p:ph type="ftr" sz="quarter" idx="11"/>
          </p:nvPr>
        </p:nvSpPr>
        <p:spPr/>
        <p:txBody>
          <a:bodyPr/>
          <a:lstStyle/>
          <a:p>
            <a:r>
              <a:rPr lang="en-US" smtClean="0"/>
              <a:t>FAST-NUCES</a:t>
            </a:r>
            <a:endParaRPr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7772400" cy="731838"/>
          </a:xfrm>
        </p:spPr>
        <p:txBody>
          <a:bodyPr>
            <a:normAutofit fontScale="90000"/>
          </a:bodyPr>
          <a:lstStyle/>
          <a:p>
            <a:r>
              <a:rPr lang="en-US" dirty="0" smtClean="0">
                <a:solidFill>
                  <a:schemeClr val="tx1"/>
                </a:solidFill>
                <a:latin typeface="Times New Roman" pitchFamily="18" charset="0"/>
                <a:cs typeface="Times New Roman" pitchFamily="18" charset="0"/>
              </a:rPr>
              <a:t>When is the (basic) lock icon displayed</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609600" y="2514600"/>
            <a:ext cx="7772400" cy="3733800"/>
          </a:xfrm>
        </p:spPr>
        <p:txBody>
          <a:bodyPr/>
          <a:lstStyle/>
          <a:p>
            <a:pPr>
              <a:buFont typeface="Arial" pitchFamily="34" charset="0"/>
              <a:buChar char="•"/>
            </a:pPr>
            <a:r>
              <a:rPr lang="en-US" dirty="0" smtClean="0">
                <a:latin typeface="Times New Roman" pitchFamily="18" charset="0"/>
                <a:cs typeface="Times New Roman" pitchFamily="18" charset="0"/>
              </a:rPr>
              <a:t>All elements on the page fetched using HTTPS</a:t>
            </a:r>
          </a:p>
          <a:p>
            <a:pPr>
              <a:buNone/>
            </a:pPr>
            <a:r>
              <a:rPr lang="en-US" dirty="0" smtClean="0">
                <a:latin typeface="Times New Roman" pitchFamily="18" charset="0"/>
                <a:cs typeface="Times New Roman" pitchFamily="18" charset="0"/>
              </a:rPr>
              <a:t>				</a:t>
            </a:r>
            <a:r>
              <a:rPr lang="en-US" sz="2000" b="0" dirty="0" smtClean="0">
                <a:latin typeface="Times New Roman" pitchFamily="18" charset="0"/>
                <a:cs typeface="Times New Roman" pitchFamily="18" charset="0"/>
              </a:rPr>
              <a:t>(with some exceptions)</a:t>
            </a:r>
            <a:endParaRPr lang="en-US" dirty="0" smtClean="0">
              <a:latin typeface="Times New Roman" pitchFamily="18" charset="0"/>
              <a:cs typeface="Times New Roman" pitchFamily="18" charset="0"/>
            </a:endParaRPr>
          </a:p>
          <a:p>
            <a:pPr>
              <a:spcBef>
                <a:spcPts val="3400"/>
              </a:spcBef>
              <a:buFont typeface="Arial" pitchFamily="34" charset="0"/>
              <a:buChar char="•"/>
            </a:pPr>
            <a:r>
              <a:rPr lang="en-US" dirty="0" smtClean="0">
                <a:latin typeface="Times New Roman" pitchFamily="18" charset="0"/>
                <a:cs typeface="Times New Roman" pitchFamily="18" charset="0"/>
              </a:rPr>
              <a:t>For all elements:</a:t>
            </a:r>
          </a:p>
          <a:p>
            <a:pPr lvl="2">
              <a:spcBef>
                <a:spcPts val="1000"/>
              </a:spcBef>
              <a:buFont typeface="Arial" pitchFamily="34" charset="0"/>
              <a:buChar char="•"/>
            </a:pPr>
            <a:r>
              <a:rPr lang="en-US" sz="2400" b="0" dirty="0" smtClean="0">
                <a:latin typeface="Times New Roman" pitchFamily="18" charset="0"/>
                <a:cs typeface="Times New Roman" pitchFamily="18" charset="0"/>
              </a:rPr>
              <a:t>HTTPS cert issued by a CA trusted by browser</a:t>
            </a:r>
          </a:p>
          <a:p>
            <a:pPr lvl="2">
              <a:spcBef>
                <a:spcPts val="1000"/>
              </a:spcBef>
              <a:buFont typeface="Arial" pitchFamily="34" charset="0"/>
              <a:buChar char="•"/>
            </a:pPr>
            <a:r>
              <a:rPr lang="en-US" sz="2400" b="0" dirty="0" smtClean="0">
                <a:latin typeface="Times New Roman" pitchFamily="18" charset="0"/>
                <a:cs typeface="Times New Roman" pitchFamily="18" charset="0"/>
              </a:rPr>
              <a:t>HTTPS cert is valid   (e.g. not expired)</a:t>
            </a:r>
          </a:p>
          <a:p>
            <a:pPr lvl="2">
              <a:spcBef>
                <a:spcPts val="1000"/>
              </a:spcBef>
              <a:buFont typeface="Arial" pitchFamily="34" charset="0"/>
              <a:buChar char="•"/>
            </a:pPr>
            <a:r>
              <a:rPr lang="en-US" sz="2400" b="0" dirty="0" err="1" smtClean="0">
                <a:latin typeface="Times New Roman" pitchFamily="18" charset="0"/>
                <a:cs typeface="Times New Roman" pitchFamily="18" charset="0"/>
              </a:rPr>
              <a:t>CommonName</a:t>
            </a:r>
            <a:r>
              <a:rPr lang="en-US" sz="2400" b="0" dirty="0" smtClean="0">
                <a:latin typeface="Times New Roman" pitchFamily="18" charset="0"/>
                <a:cs typeface="Times New Roman" pitchFamily="18" charset="0"/>
              </a:rPr>
              <a:t> in cert matches domain in URL</a:t>
            </a:r>
          </a:p>
          <a:p>
            <a:pPr lvl="2">
              <a:buFont typeface="Arial" pitchFamily="34" charset="0"/>
              <a:buChar char="•"/>
            </a:pPr>
            <a:endParaRPr lang="en-US" sz="2400" b="0" dirty="0" smtClean="0">
              <a:latin typeface="Times New Roman" pitchFamily="18" charset="0"/>
              <a:cs typeface="Times New Roman" pitchFamily="18" charset="0"/>
            </a:endParaRPr>
          </a:p>
          <a:p>
            <a:pPr>
              <a:buFont typeface="Arial" pitchFamily="34" charset="0"/>
              <a:buChar char="•"/>
            </a:pPr>
            <a:endParaRPr lang="en-US" dirty="0">
              <a:latin typeface="Times New Roman" pitchFamily="18" charset="0"/>
              <a:cs typeface="Times New Roman" pitchFamily="18" charset="0"/>
            </a:endParaRPr>
          </a:p>
        </p:txBody>
      </p:sp>
      <p:pic>
        <p:nvPicPr>
          <p:cNvPr id="7" name="Picture 6" descr="Network Security at Stanford.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1295400"/>
            <a:ext cx="6134100" cy="355600"/>
          </a:xfrm>
          <a:prstGeom prst="rect">
            <a:avLst/>
          </a:prstGeom>
        </p:spPr>
      </p:pic>
      <p:sp>
        <p:nvSpPr>
          <p:cNvPr id="6" name="Oval 5"/>
          <p:cNvSpPr/>
          <p:nvPr/>
        </p:nvSpPr>
        <p:spPr bwMode="auto">
          <a:xfrm>
            <a:off x="2971800" y="1219200"/>
            <a:ext cx="914400" cy="533400"/>
          </a:xfrm>
          <a:prstGeom prst="ellipse">
            <a:avLst/>
          </a:prstGeom>
          <a:noFill/>
          <a:ln w="57150" cap="flat" cmpd="sng" algn="ctr">
            <a:solidFill>
              <a:srgbClr val="FF0000"/>
            </a:solidFill>
            <a:prstDash val="solid"/>
            <a:round/>
            <a:headEnd type="none" w="med" len="med"/>
            <a:tailEnd type="none" w="med" len="med"/>
          </a:ln>
          <a:effectLst/>
        </p:spPr>
        <p:txBody>
          <a:bodyPr/>
          <a:lstStyle/>
          <a:p>
            <a:pPr>
              <a:defRPr/>
            </a:pPr>
            <a:endParaRPr lang="en-US" dirty="0">
              <a:latin typeface="+mn-lt"/>
            </a:endParaRPr>
          </a:p>
        </p:txBody>
      </p:sp>
      <p:sp>
        <p:nvSpPr>
          <p:cNvPr id="8" name="Footer Placeholder 7"/>
          <p:cNvSpPr>
            <a:spLocks noGrp="1"/>
          </p:cNvSpPr>
          <p:nvPr>
            <p:ph type="ftr" sz="quarter" idx="11"/>
          </p:nvPr>
        </p:nvSpPr>
        <p:spPr/>
        <p:txBody>
          <a:bodyPr/>
          <a:lstStyle/>
          <a:p>
            <a:r>
              <a:rPr lang="en-US" smtClean="0"/>
              <a:t>FAST-NUCES</a:t>
            </a:r>
            <a:endParaRPr 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57200" y="304800"/>
            <a:ext cx="7772400" cy="579438"/>
          </a:xfrm>
        </p:spPr>
        <p:txBody>
          <a:bodyPr>
            <a:noAutofit/>
          </a:bodyPr>
          <a:lstStyle/>
          <a:p>
            <a:r>
              <a:rPr lang="en-US" sz="3600" dirty="0" smtClean="0">
                <a:solidFill>
                  <a:schemeClr val="tx1"/>
                </a:solidFill>
                <a:latin typeface="Times New Roman" pitchFamily="18" charset="0"/>
                <a:cs typeface="Times New Roman" pitchFamily="18" charset="0"/>
              </a:rPr>
              <a:t>The lock UI: helps users authenticate site</a:t>
            </a:r>
          </a:p>
        </p:txBody>
      </p:sp>
      <p:pic>
        <p:nvPicPr>
          <p:cNvPr id="3" name="Picture 2" descr="Screen Shot 2011-11-02 at 12.06.2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1295400"/>
            <a:ext cx="4800600" cy="4622800"/>
          </a:xfrm>
          <a:prstGeom prst="rect">
            <a:avLst/>
          </a:prstGeom>
        </p:spPr>
      </p:pic>
      <p:sp>
        <p:nvSpPr>
          <p:cNvPr id="4" name="Rounded Rectangle 3"/>
          <p:cNvSpPr/>
          <p:nvPr/>
        </p:nvSpPr>
        <p:spPr bwMode="auto">
          <a:xfrm>
            <a:off x="1143000" y="4800600"/>
            <a:ext cx="5334000" cy="68580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 name="Right Brace 4"/>
          <p:cNvSpPr/>
          <p:nvPr/>
        </p:nvSpPr>
        <p:spPr bwMode="auto">
          <a:xfrm>
            <a:off x="6400800" y="3733800"/>
            <a:ext cx="228600" cy="53340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6" name="TextBox 5"/>
          <p:cNvSpPr txBox="1"/>
          <p:nvPr/>
        </p:nvSpPr>
        <p:spPr>
          <a:xfrm>
            <a:off x="6629400" y="3733800"/>
            <a:ext cx="2032227" cy="461665"/>
          </a:xfrm>
          <a:prstGeom prst="rect">
            <a:avLst/>
          </a:prstGeom>
          <a:noFill/>
        </p:spPr>
        <p:txBody>
          <a:bodyPr wrap="none" rtlCol="0">
            <a:spAutoFit/>
          </a:bodyPr>
          <a:lstStyle/>
          <a:p>
            <a:r>
              <a:rPr lang="en-US" dirty="0" smtClean="0">
                <a:latin typeface="+mn-lt"/>
              </a:rPr>
              <a:t>uninformative</a:t>
            </a:r>
          </a:p>
        </p:txBody>
      </p:sp>
      <p:sp>
        <p:nvSpPr>
          <p:cNvPr id="7" name="Footer Placeholder 6"/>
          <p:cNvSpPr>
            <a:spLocks noGrp="1"/>
          </p:cNvSpPr>
          <p:nvPr>
            <p:ph type="ftr" sz="quarter" idx="11"/>
          </p:nvPr>
        </p:nvSpPr>
        <p:spPr/>
        <p:txBody>
          <a:bodyPr/>
          <a:lstStyle/>
          <a:p>
            <a:r>
              <a:rPr lang="en-US" smtClean="0"/>
              <a:t>FAST-NUCES</a:t>
            </a:r>
            <a:endParaRPr 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228600" y="304800"/>
            <a:ext cx="7772400" cy="628650"/>
          </a:xfrm>
        </p:spPr>
        <p:txBody>
          <a:bodyPr>
            <a:normAutofit/>
          </a:bodyPr>
          <a:lstStyle/>
          <a:p>
            <a:r>
              <a:rPr lang="en-US" sz="3200" dirty="0" smtClean="0">
                <a:solidFill>
                  <a:schemeClr val="tx1"/>
                </a:solidFill>
                <a:latin typeface="Times New Roman" pitchFamily="18" charset="0"/>
                <a:cs typeface="Times New Roman" pitchFamily="18" charset="0"/>
              </a:rPr>
              <a:t>The lock UI:   Extended Validation (EV) </a:t>
            </a:r>
            <a:r>
              <a:rPr lang="en-US" sz="3200" dirty="0" err="1" smtClean="0">
                <a:solidFill>
                  <a:schemeClr val="tx1"/>
                </a:solidFill>
                <a:latin typeface="Times New Roman" pitchFamily="18" charset="0"/>
                <a:cs typeface="Times New Roman" pitchFamily="18" charset="0"/>
              </a:rPr>
              <a:t>Certs</a:t>
            </a:r>
            <a:endParaRPr lang="en-US" sz="3200" dirty="0" smtClean="0">
              <a:solidFill>
                <a:schemeClr val="tx1"/>
              </a:solidFill>
              <a:latin typeface="Times New Roman" pitchFamily="18" charset="0"/>
              <a:cs typeface="Times New Roman" pitchFamily="18" charset="0"/>
            </a:endParaRPr>
          </a:p>
        </p:txBody>
      </p:sp>
      <p:sp>
        <p:nvSpPr>
          <p:cNvPr id="1028" name="Rectangle 3" descr="Rectangle: Click to edit Master text styles&#10;Second level&#10;Third level&#10;Fourth level&#10;Fifth level"/>
          <p:cNvSpPr>
            <a:spLocks noGrp="1" noChangeArrowheads="1"/>
          </p:cNvSpPr>
          <p:nvPr>
            <p:ph type="body" sz="half" idx="1"/>
          </p:nvPr>
        </p:nvSpPr>
        <p:spPr>
          <a:xfrm>
            <a:off x="228600" y="1066800"/>
            <a:ext cx="8534400" cy="5029200"/>
          </a:xfrm>
        </p:spPr>
        <p:txBody>
          <a:bodyPr>
            <a:normAutofit/>
          </a:bodyPr>
          <a:lstStyle/>
          <a:p>
            <a:pPr marL="0" indent="0">
              <a:buFontTx/>
              <a:buChar char="•"/>
            </a:pPr>
            <a:r>
              <a:rPr lang="en-US" altLang="ko-KR" dirty="0" smtClean="0">
                <a:latin typeface="Times New Roman" pitchFamily="18" charset="0"/>
                <a:ea typeface="굴림" pitchFamily="34" charset="-127"/>
                <a:cs typeface="Times New Roman" pitchFamily="18" charset="0"/>
              </a:rPr>
              <a:t>  Harder to obtain than regular </a:t>
            </a:r>
            <a:r>
              <a:rPr lang="en-US" altLang="ko-KR" dirty="0" err="1" smtClean="0">
                <a:latin typeface="Times New Roman" pitchFamily="18" charset="0"/>
                <a:ea typeface="굴림" pitchFamily="34" charset="-127"/>
                <a:cs typeface="Times New Roman" pitchFamily="18" charset="0"/>
              </a:rPr>
              <a:t>certs</a:t>
            </a:r>
            <a:endParaRPr lang="en-US" altLang="ko-KR" dirty="0" smtClean="0">
              <a:latin typeface="Times New Roman" pitchFamily="18" charset="0"/>
              <a:ea typeface="굴림" pitchFamily="34" charset="-127"/>
              <a:cs typeface="Times New Roman" pitchFamily="18" charset="0"/>
            </a:endParaRPr>
          </a:p>
          <a:p>
            <a:pPr marL="685800" lvl="3" indent="0">
              <a:buFontTx/>
              <a:buChar char="•"/>
            </a:pPr>
            <a:r>
              <a:rPr lang="en-US" altLang="ko-KR" sz="2000" b="0" dirty="0" smtClean="0">
                <a:latin typeface="Times New Roman" pitchFamily="18" charset="0"/>
                <a:ea typeface="굴림" pitchFamily="34" charset="-127"/>
                <a:cs typeface="Times New Roman" pitchFamily="18" charset="0"/>
              </a:rPr>
              <a:t>  requires human lawyer at CA to approve cert request</a:t>
            </a:r>
          </a:p>
          <a:p>
            <a:pPr marL="0" indent="0">
              <a:buFontTx/>
              <a:buChar char="•"/>
            </a:pPr>
            <a:r>
              <a:rPr lang="en-US" altLang="ko-KR" dirty="0" smtClean="0">
                <a:latin typeface="Times New Roman" pitchFamily="18" charset="0"/>
                <a:ea typeface="굴림" pitchFamily="34" charset="-127"/>
                <a:cs typeface="Times New Roman" pitchFamily="18" charset="0"/>
              </a:rPr>
              <a:t>  Designed for banks and large e-commerce sites</a:t>
            </a:r>
          </a:p>
          <a:p>
            <a:pPr marL="0" indent="0">
              <a:buFontTx/>
              <a:buChar char="•"/>
            </a:pPr>
            <a:endParaRPr lang="en-US" altLang="ko-KR" dirty="0" smtClean="0">
              <a:latin typeface="Times New Roman" pitchFamily="18" charset="0"/>
              <a:ea typeface="굴림" pitchFamily="34" charset="-127"/>
              <a:cs typeface="Times New Roman" pitchFamily="18" charset="0"/>
            </a:endParaRPr>
          </a:p>
          <a:p>
            <a:pPr marL="0" indent="0">
              <a:buFontTx/>
              <a:buChar char="•"/>
            </a:pPr>
            <a:endParaRPr lang="en-US" altLang="ko-KR" dirty="0" smtClean="0">
              <a:latin typeface="Times New Roman" pitchFamily="18" charset="0"/>
              <a:ea typeface="굴림" pitchFamily="34" charset="-127"/>
              <a:cs typeface="Times New Roman" pitchFamily="18" charset="0"/>
            </a:endParaRPr>
          </a:p>
          <a:p>
            <a:pPr marL="0" indent="0">
              <a:buFontTx/>
              <a:buChar char="•"/>
            </a:pPr>
            <a:endParaRPr lang="en-US" altLang="ko-KR" dirty="0" smtClean="0">
              <a:latin typeface="Times New Roman" pitchFamily="18" charset="0"/>
              <a:ea typeface="굴림" pitchFamily="34" charset="-127"/>
              <a:cs typeface="Times New Roman" pitchFamily="18" charset="0"/>
            </a:endParaRPr>
          </a:p>
          <a:p>
            <a:pPr marL="0" indent="0">
              <a:buFontTx/>
              <a:buChar char="•"/>
            </a:pPr>
            <a:endParaRPr lang="en-US" altLang="ko-KR" dirty="0" smtClean="0">
              <a:latin typeface="Times New Roman" pitchFamily="18" charset="0"/>
              <a:ea typeface="굴림" pitchFamily="34" charset="-127"/>
              <a:cs typeface="Times New Roman" pitchFamily="18" charset="0"/>
            </a:endParaRPr>
          </a:p>
          <a:p>
            <a:pPr marL="0" indent="0">
              <a:buFontTx/>
              <a:buChar char="•"/>
            </a:pPr>
            <a:endParaRPr lang="en-US" altLang="ko-KR" dirty="0" smtClean="0">
              <a:latin typeface="Times New Roman" pitchFamily="18" charset="0"/>
              <a:ea typeface="굴림" pitchFamily="34" charset="-127"/>
              <a:cs typeface="Times New Roman" pitchFamily="18" charset="0"/>
            </a:endParaRPr>
          </a:p>
          <a:p>
            <a:pPr marL="0" indent="0">
              <a:buFontTx/>
              <a:buChar char="•"/>
            </a:pPr>
            <a:r>
              <a:rPr lang="en-US" altLang="ko-KR" dirty="0" smtClean="0">
                <a:latin typeface="Times New Roman" pitchFamily="18" charset="0"/>
                <a:ea typeface="굴림" pitchFamily="34" charset="-127"/>
                <a:cs typeface="Times New Roman" pitchFamily="18" charset="0"/>
              </a:rPr>
              <a:t>  Helps block “semantic attacks”:    </a:t>
            </a:r>
            <a:r>
              <a:rPr lang="en-US" altLang="ko-KR" sz="2000" b="0" dirty="0" smtClean="0">
                <a:latin typeface="Times New Roman" pitchFamily="18" charset="0"/>
                <a:ea typeface="굴림" pitchFamily="34" charset="-127"/>
                <a:cs typeface="Times New Roman" pitchFamily="18" charset="0"/>
              </a:rPr>
              <a:t>www.bankofthe</a:t>
            </a:r>
            <a:r>
              <a:rPr lang="en-US" altLang="ko-KR" sz="2000" dirty="0" smtClean="0">
                <a:latin typeface="Times New Roman" pitchFamily="18" charset="0"/>
                <a:ea typeface="굴림" pitchFamily="34" charset="-127"/>
                <a:cs typeface="Times New Roman" pitchFamily="18" charset="0"/>
              </a:rPr>
              <a:t>vv</a:t>
            </a:r>
            <a:r>
              <a:rPr lang="en-US" altLang="ko-KR" sz="2000" b="0" dirty="0" smtClean="0">
                <a:latin typeface="Times New Roman" pitchFamily="18" charset="0"/>
                <a:ea typeface="굴림" pitchFamily="34" charset="-127"/>
                <a:cs typeface="Times New Roman" pitchFamily="18" charset="0"/>
              </a:rPr>
              <a:t>est.com</a:t>
            </a:r>
          </a:p>
          <a:p>
            <a:pPr marL="0" indent="0">
              <a:buFont typeface="Wingdings" pitchFamily="2" charset="2"/>
              <a:buNone/>
            </a:pPr>
            <a:endParaRPr lang="en-US" altLang="ko-KR" dirty="0" smtClean="0">
              <a:latin typeface="Times New Roman" pitchFamily="18" charset="0"/>
              <a:ea typeface="굴림" pitchFamily="34" charset="-127"/>
              <a:cs typeface="Times New Roman" pitchFamily="18" charset="0"/>
            </a:endParaRPr>
          </a:p>
        </p:txBody>
      </p:sp>
      <p:pic>
        <p:nvPicPr>
          <p:cNvPr id="1029" name="Picture 2" descr="D:\HOME\abarth\svn\papers\https\screenshots\ev.png"/>
          <p:cNvPicPr>
            <a:picLocks noChangeAspect="1" noChangeArrowheads="1"/>
          </p:cNvPicPr>
          <p:nvPr/>
        </p:nvPicPr>
        <p:blipFill>
          <a:blip r:embed="rId3" cstate="print"/>
          <a:srcRect/>
          <a:stretch>
            <a:fillRect/>
          </a:stretch>
        </p:blipFill>
        <p:spPr bwMode="auto">
          <a:xfrm>
            <a:off x="685800" y="2590800"/>
            <a:ext cx="7515225" cy="581025"/>
          </a:xfrm>
          <a:prstGeom prst="rect">
            <a:avLst/>
          </a:prstGeom>
          <a:noFill/>
          <a:ln w="9525">
            <a:noFill/>
            <a:miter lim="800000"/>
            <a:headEnd/>
            <a:tailEnd/>
          </a:ln>
        </p:spPr>
      </p:pic>
      <p:graphicFrame>
        <p:nvGraphicFramePr>
          <p:cNvPr id="1026" name="Object 2"/>
          <p:cNvGraphicFramePr>
            <a:graphicFrameLocks noGrp="1" noChangeAspect="1"/>
          </p:cNvGraphicFramePr>
          <p:nvPr>
            <p:ph sz="half" idx="2"/>
            <p:extLst>
              <p:ext uri="{D42A27DB-BD31-4B8C-83A1-F6EECF244321}">
                <p14:modId xmlns:p14="http://schemas.microsoft.com/office/powerpoint/2010/main" val="2734523817"/>
              </p:ext>
            </p:extLst>
          </p:nvPr>
        </p:nvGraphicFramePr>
        <p:xfrm>
          <a:off x="609600" y="3429000"/>
          <a:ext cx="7391400" cy="984250"/>
        </p:xfrm>
        <a:graphic>
          <a:graphicData uri="http://schemas.openxmlformats.org/presentationml/2006/ole">
            <mc:AlternateContent xmlns:mc="http://schemas.openxmlformats.org/markup-compatibility/2006">
              <mc:Choice xmlns:v="urn:schemas-microsoft-com:vml" Requires="v">
                <p:oleObj spid="_x0000_s1052" name="Image" r:id="rId4" imgW="8101587" imgH="1079365" progId="">
                  <p:embed/>
                </p:oleObj>
              </mc:Choice>
              <mc:Fallback>
                <p:oleObj name="Image" r:id="rId4" imgW="8101587" imgH="1079365" progId="">
                  <p:embed/>
                  <p:pic>
                    <p:nvPicPr>
                      <p:cNvPr id="0" name="Picture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429000"/>
                        <a:ext cx="7391400" cy="98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type="none" w="lg" len="me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274" name="Rectangle 2"/>
          <p:cNvSpPr>
            <a:spLocks noGrp="1" noChangeArrowheads="1"/>
          </p:cNvSpPr>
          <p:nvPr>
            <p:ph type="title"/>
          </p:nvPr>
        </p:nvSpPr>
        <p:spPr>
          <a:xfrm>
            <a:off x="457200" y="381000"/>
            <a:ext cx="7772400" cy="685800"/>
          </a:xfrm>
        </p:spPr>
        <p:txBody>
          <a:bodyPr>
            <a:normAutofit/>
          </a:bodyPr>
          <a:lstStyle/>
          <a:p>
            <a:r>
              <a:rPr lang="en-US" sz="3600" dirty="0" smtClean="0">
                <a:solidFill>
                  <a:schemeClr val="tx1"/>
                </a:solidFill>
                <a:latin typeface="Times New Roman" pitchFamily="18" charset="0"/>
                <a:cs typeface="Times New Roman" pitchFamily="18" charset="0"/>
              </a:rPr>
              <a:t>A general UI attack:  picture-in-picture</a:t>
            </a:r>
          </a:p>
        </p:txBody>
      </p:sp>
      <p:sp>
        <p:nvSpPr>
          <p:cNvPr id="1462275" name="Rectangle 3" descr="Rectangle: Click to edit Master text styles&#10;Second level&#10;Third level&#10;Fourth level&#10;Fifth level"/>
          <p:cNvSpPr>
            <a:spLocks noGrp="1" noChangeArrowheads="1"/>
          </p:cNvSpPr>
          <p:nvPr>
            <p:ph type="body" idx="1"/>
          </p:nvPr>
        </p:nvSpPr>
        <p:spPr>
          <a:xfrm>
            <a:off x="457200" y="5486400"/>
            <a:ext cx="8458200" cy="522288"/>
          </a:xfrm>
        </p:spPr>
        <p:txBody>
          <a:bodyPr/>
          <a:lstStyle/>
          <a:p>
            <a:pPr>
              <a:buFont typeface="Wingdings" pitchFamily="2" charset="2"/>
              <a:buNone/>
            </a:pPr>
            <a:r>
              <a:rPr lang="en-US" b="0" dirty="0" smtClean="0">
                <a:latin typeface="Times New Roman" pitchFamily="18" charset="0"/>
                <a:cs typeface="Times New Roman" pitchFamily="18" charset="0"/>
              </a:rPr>
              <a:t>Trained users are more likely to fall victim to this  </a:t>
            </a:r>
            <a:r>
              <a:rPr lang="en-US" sz="1800" b="0" dirty="0" smtClean="0">
                <a:latin typeface="Times New Roman" pitchFamily="18" charset="0"/>
                <a:cs typeface="Times New Roman" pitchFamily="18" charset="0"/>
              </a:rPr>
              <a:t>[JSTB’07]</a:t>
            </a:r>
            <a:endParaRPr lang="en-US" sz="2000" b="0" dirty="0" smtClean="0">
              <a:latin typeface="Times New Roman" pitchFamily="18" charset="0"/>
              <a:cs typeface="Times New Roman" pitchFamily="18" charset="0"/>
            </a:endParaRPr>
          </a:p>
        </p:txBody>
      </p:sp>
      <p:pic>
        <p:nvPicPr>
          <p:cNvPr id="25604" name="Picture 4"/>
          <p:cNvPicPr>
            <a:picLocks noChangeAspect="1" noChangeArrowheads="1"/>
          </p:cNvPicPr>
          <p:nvPr/>
        </p:nvPicPr>
        <p:blipFill>
          <a:blip r:embed="rId3" cstate="print"/>
          <a:srcRect l="4688" t="7292" r="7275" b="30208"/>
          <a:stretch>
            <a:fillRect/>
          </a:stretch>
        </p:blipFill>
        <p:spPr bwMode="auto">
          <a:xfrm>
            <a:off x="609600" y="1066800"/>
            <a:ext cx="7871222" cy="4191000"/>
          </a:xfrm>
          <a:prstGeom prst="rect">
            <a:avLst/>
          </a:prstGeom>
          <a:noFill/>
          <a:ln w="12700" algn="ctr">
            <a:noFill/>
            <a:miter lim="800000"/>
            <a:headEnd/>
            <a:tailEnd type="none" w="lg" len="med"/>
          </a:ln>
        </p:spPr>
      </p:pic>
      <p:sp>
        <p:nvSpPr>
          <p:cNvPr id="5" name="Footer Placeholder 4"/>
          <p:cNvSpPr>
            <a:spLocks noGrp="1"/>
          </p:cNvSpPr>
          <p:nvPr>
            <p:ph type="ftr" sz="quarter" idx="11"/>
          </p:nvPr>
        </p:nvSpPr>
        <p:spPr/>
        <p:txBody>
          <a:bodyPr/>
          <a:lstStyle/>
          <a:p>
            <a:r>
              <a:rPr lang="en-US" dirty="0" smtClean="0"/>
              <a:t>FAST-NUCES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22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6227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227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229600" cy="628650"/>
          </a:xfrm>
        </p:spPr>
        <p:txBody>
          <a:bodyPr>
            <a:normAutofit fontScale="90000"/>
          </a:bodyPr>
          <a:lstStyle/>
          <a:p>
            <a:r>
              <a:rPr lang="en-US" dirty="0" smtClean="0">
                <a:solidFill>
                  <a:schemeClr val="tx1"/>
                </a:solidFill>
                <a:latin typeface="Times New Roman" pitchFamily="18" charset="0"/>
                <a:cs typeface="Times New Roman" pitchFamily="18" charset="0"/>
              </a:rPr>
              <a:t>HTTPS and login pages: incorrect version</a:t>
            </a:r>
            <a:endParaRPr lang="en-US" dirty="0">
              <a:solidFill>
                <a:schemeClr val="tx1"/>
              </a:solidFill>
              <a:latin typeface="Times New Roman" pitchFamily="18" charset="0"/>
              <a:cs typeface="Times New Roman" pitchFamily="18" charset="0"/>
            </a:endParaRPr>
          </a:p>
        </p:txBody>
      </p:sp>
      <p:sp>
        <p:nvSpPr>
          <p:cNvPr id="7" name="Text Placeholder 6"/>
          <p:cNvSpPr>
            <a:spLocks noGrp="1"/>
          </p:cNvSpPr>
          <p:nvPr>
            <p:ph type="body" sz="half" idx="1"/>
          </p:nvPr>
        </p:nvSpPr>
        <p:spPr>
          <a:xfrm>
            <a:off x="152400" y="1447800"/>
            <a:ext cx="4038600" cy="4419600"/>
          </a:xfrm>
        </p:spPr>
        <p:txBody>
          <a:bodyPr/>
          <a:lstStyle/>
          <a:p>
            <a:pPr marL="58738" indent="-58738"/>
            <a:r>
              <a:rPr lang="en-US" dirty="0" smtClean="0">
                <a:latin typeface="Times New Roman" pitchFamily="18" charset="0"/>
                <a:cs typeface="Times New Roman" pitchFamily="18" charset="0"/>
              </a:rPr>
              <a:t> Users often land on login page over HTTP:</a:t>
            </a:r>
          </a:p>
          <a:p>
            <a:pPr marL="274320" lvl="3" indent="339725">
              <a:spcBef>
                <a:spcPts val="2400"/>
              </a:spcBef>
              <a:tabLst>
                <a:tab pos="339725" algn="l"/>
              </a:tabLst>
            </a:pPr>
            <a:r>
              <a:rPr lang="en-US" sz="2400" b="0" dirty="0" smtClean="0">
                <a:latin typeface="Times New Roman" pitchFamily="18" charset="0"/>
                <a:cs typeface="Times New Roman" pitchFamily="18" charset="0"/>
              </a:rPr>
              <a:t>Type site’s HTTP URL </a:t>
            </a:r>
            <a:br>
              <a:rPr lang="en-US" sz="2400" b="0" dirty="0" smtClean="0">
                <a:latin typeface="Times New Roman" pitchFamily="18" charset="0"/>
                <a:cs typeface="Times New Roman" pitchFamily="18" charset="0"/>
              </a:rPr>
            </a:br>
            <a:r>
              <a:rPr lang="en-US" sz="2400" b="0" dirty="0" smtClean="0">
                <a:latin typeface="Times New Roman" pitchFamily="18" charset="0"/>
                <a:cs typeface="Times New Roman" pitchFamily="18" charset="0"/>
              </a:rPr>
              <a:t>	    into address bar, or</a:t>
            </a:r>
          </a:p>
          <a:p>
            <a:pPr lvl="1">
              <a:spcBef>
                <a:spcPts val="2400"/>
              </a:spcBef>
            </a:pPr>
            <a:r>
              <a:rPr lang="en-US" b="0" dirty="0" smtClean="0">
                <a:latin typeface="Times New Roman" pitchFamily="18" charset="0"/>
                <a:cs typeface="Times New Roman" pitchFamily="18" charset="0"/>
              </a:rPr>
              <a:t>Google links to the HTTP page</a:t>
            </a:r>
          </a:p>
          <a:p>
            <a:pPr>
              <a:spcBef>
                <a:spcPts val="2400"/>
              </a:spcBef>
              <a:buFont typeface="Arial" pitchFamily="34" charset="0"/>
              <a:buChar char="•"/>
            </a:pPr>
            <a:endParaRPr lang="en-US" b="0"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pic>
        <p:nvPicPr>
          <p:cNvPr id="40964" name="Picture 4"/>
          <p:cNvPicPr>
            <a:picLocks noChangeAspect="1" noChangeArrowheads="1"/>
          </p:cNvPicPr>
          <p:nvPr/>
        </p:nvPicPr>
        <p:blipFill>
          <a:blip r:embed="rId3" cstate="print"/>
          <a:srcRect r="21713" b="22231"/>
          <a:stretch>
            <a:fillRect/>
          </a:stretch>
        </p:blipFill>
        <p:spPr bwMode="auto">
          <a:xfrm>
            <a:off x="4343400" y="1143000"/>
            <a:ext cx="4419600" cy="4061370"/>
          </a:xfrm>
          <a:prstGeom prst="rect">
            <a:avLst/>
          </a:prstGeom>
          <a:noFill/>
          <a:ln w="9525">
            <a:noFill/>
            <a:miter lim="800000"/>
            <a:headEnd/>
            <a:tailEnd/>
          </a:ln>
          <a:effectLst/>
        </p:spPr>
      </p:pic>
      <p:sp>
        <p:nvSpPr>
          <p:cNvPr id="6" name="TextBox 5"/>
          <p:cNvSpPr txBox="1"/>
          <p:nvPr/>
        </p:nvSpPr>
        <p:spPr>
          <a:xfrm>
            <a:off x="762000" y="1524000"/>
            <a:ext cx="184731" cy="461665"/>
          </a:xfrm>
          <a:prstGeom prst="rect">
            <a:avLst/>
          </a:prstGeom>
          <a:noFill/>
        </p:spPr>
        <p:txBody>
          <a:bodyPr wrap="none" rtlCol="0">
            <a:spAutoFit/>
          </a:bodyPr>
          <a:lstStyle/>
          <a:p>
            <a:endParaRPr lang="en-US" dirty="0" smtClean="0">
              <a:latin typeface="+mn-lt"/>
            </a:endParaRPr>
          </a:p>
        </p:txBody>
      </p:sp>
      <p:sp>
        <p:nvSpPr>
          <p:cNvPr id="9" name="TextBox 8"/>
          <p:cNvSpPr txBox="1"/>
          <p:nvPr/>
        </p:nvSpPr>
        <p:spPr>
          <a:xfrm>
            <a:off x="469245" y="5105400"/>
            <a:ext cx="7684155" cy="910506"/>
          </a:xfrm>
          <a:prstGeom prst="rect">
            <a:avLst/>
          </a:prstGeom>
          <a:noFill/>
        </p:spPr>
        <p:txBody>
          <a:bodyPr wrap="none" rtlCol="0">
            <a:spAutoFit/>
          </a:bodyPr>
          <a:lstStyle/>
          <a:p>
            <a:pPr>
              <a:lnSpc>
                <a:spcPts val="3500"/>
              </a:lnSpc>
              <a:spcBef>
                <a:spcPts val="600"/>
              </a:spcBef>
            </a:pPr>
            <a:r>
              <a:rPr lang="en-US" dirty="0" smtClean="0">
                <a:solidFill>
                  <a:srgbClr val="7030A0"/>
                </a:solidFill>
                <a:latin typeface="Tahoma" pitchFamily="34" charset="0"/>
                <a:ea typeface="Tahoma" pitchFamily="34" charset="0"/>
                <a:cs typeface="Tahoma" pitchFamily="34" charset="0"/>
              </a:rPr>
              <a:t>&lt;form method="post" </a:t>
            </a:r>
          </a:p>
          <a:p>
            <a:r>
              <a:rPr lang="en-US" dirty="0" smtClean="0">
                <a:solidFill>
                  <a:srgbClr val="7030A0"/>
                </a:solidFill>
                <a:latin typeface="Tahoma" pitchFamily="34" charset="0"/>
                <a:ea typeface="Tahoma" pitchFamily="34" charset="0"/>
                <a:cs typeface="Tahoma" pitchFamily="34" charset="0"/>
              </a:rPr>
              <a:t>       action="</a:t>
            </a:r>
            <a:r>
              <a:rPr lang="en-US" b="1" dirty="0" smtClean="0">
                <a:solidFill>
                  <a:srgbClr val="7030A0"/>
                </a:solidFill>
                <a:latin typeface="Tahoma" pitchFamily="34" charset="0"/>
                <a:ea typeface="Tahoma" pitchFamily="34" charset="0"/>
                <a:cs typeface="Tahoma" pitchFamily="34" charset="0"/>
              </a:rPr>
              <a:t>https</a:t>
            </a:r>
            <a:r>
              <a:rPr lang="en-US" dirty="0" smtClean="0">
                <a:solidFill>
                  <a:srgbClr val="7030A0"/>
                </a:solidFill>
                <a:latin typeface="Tahoma" pitchFamily="34" charset="0"/>
                <a:ea typeface="Tahoma" pitchFamily="34" charset="0"/>
                <a:cs typeface="Tahoma" pitchFamily="34" charset="0"/>
              </a:rPr>
              <a:t>://onlineservices.wachovia.com/..." </a:t>
            </a:r>
          </a:p>
        </p:txBody>
      </p:sp>
      <p:sp>
        <p:nvSpPr>
          <p:cNvPr id="10" name="TextBox 9"/>
          <p:cNvSpPr txBox="1"/>
          <p:nvPr/>
        </p:nvSpPr>
        <p:spPr>
          <a:xfrm>
            <a:off x="152400" y="4800600"/>
            <a:ext cx="1501373" cy="369332"/>
          </a:xfrm>
          <a:prstGeom prst="rect">
            <a:avLst/>
          </a:prstGeom>
          <a:noFill/>
        </p:spPr>
        <p:txBody>
          <a:bodyPr wrap="none" rtlCol="0">
            <a:spAutoFit/>
          </a:bodyPr>
          <a:lstStyle/>
          <a:p>
            <a:r>
              <a:rPr lang="en-US" sz="1800" dirty="0" smtClean="0">
                <a:latin typeface="+mn-lt"/>
              </a:rPr>
              <a:t>View source:</a:t>
            </a:r>
          </a:p>
        </p:txBody>
      </p:sp>
      <p:sp>
        <p:nvSpPr>
          <p:cNvPr id="12" name="Oval 11"/>
          <p:cNvSpPr/>
          <p:nvPr/>
        </p:nvSpPr>
        <p:spPr bwMode="auto">
          <a:xfrm>
            <a:off x="6019800" y="1447800"/>
            <a:ext cx="609600" cy="4572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3" name="Oval 12"/>
          <p:cNvSpPr/>
          <p:nvPr/>
        </p:nvSpPr>
        <p:spPr bwMode="auto">
          <a:xfrm>
            <a:off x="4876800" y="2667000"/>
            <a:ext cx="609600" cy="4572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15" name="Straight Connector 14"/>
          <p:cNvCxnSpPr/>
          <p:nvPr/>
        </p:nvCxnSpPr>
        <p:spPr bwMode="auto">
          <a:xfrm>
            <a:off x="0" y="4648200"/>
            <a:ext cx="3810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1000" y="304800"/>
            <a:ext cx="7772400" cy="579438"/>
          </a:xfrm>
        </p:spPr>
        <p:txBody>
          <a:bodyPr>
            <a:normAutofit fontScale="90000"/>
          </a:bodyPr>
          <a:lstStyle/>
          <a:p>
            <a:r>
              <a:rPr lang="en-US" dirty="0" smtClean="0">
                <a:solidFill>
                  <a:schemeClr val="tx1"/>
                </a:solidFill>
                <a:latin typeface="Times New Roman" pitchFamily="18" charset="0"/>
                <a:cs typeface="Times New Roman" pitchFamily="18" charset="0"/>
              </a:rPr>
              <a:t>HTTPS and login pages:   guidelines</a:t>
            </a:r>
            <a:endParaRPr lang="en-US" dirty="0">
              <a:solidFill>
                <a:schemeClr val="tx1"/>
              </a:solidFill>
              <a:latin typeface="Times New Roman" pitchFamily="18" charset="0"/>
              <a:cs typeface="Times New Roman" pitchFamily="18" charset="0"/>
            </a:endParaRPr>
          </a:p>
        </p:txBody>
      </p:sp>
      <p:sp>
        <p:nvSpPr>
          <p:cNvPr id="7" name="Content Placeholder 6"/>
          <p:cNvSpPr>
            <a:spLocks noGrp="1"/>
          </p:cNvSpPr>
          <p:nvPr>
            <p:ph idx="1"/>
          </p:nvPr>
        </p:nvSpPr>
        <p:spPr>
          <a:xfrm>
            <a:off x="381000" y="1066800"/>
            <a:ext cx="8229600" cy="4953000"/>
          </a:xfrm>
        </p:spPr>
        <p:txBody>
          <a:bodyPr/>
          <a:lstStyle/>
          <a:p>
            <a:r>
              <a:rPr lang="en-US" dirty="0" smtClean="0">
                <a:latin typeface="Times New Roman" pitchFamily="18" charset="0"/>
                <a:cs typeface="Times New Roman" pitchFamily="18" charset="0"/>
              </a:rPr>
              <a:t>General guideline:</a:t>
            </a:r>
          </a:p>
          <a:p>
            <a:pPr lvl="2">
              <a:lnSpc>
                <a:spcPct val="150000"/>
              </a:lnSpc>
              <a:buFont typeface="Arial" pitchFamily="34" charset="0"/>
              <a:buChar char="•"/>
              <a:tabLst>
                <a:tab pos="914400" algn="l"/>
                <a:tab pos="3200400" algn="l"/>
              </a:tabLst>
            </a:pPr>
            <a:r>
              <a:rPr lang="en-US" sz="2400" b="0" dirty="0" smtClean="0">
                <a:latin typeface="Times New Roman" pitchFamily="18" charset="0"/>
                <a:cs typeface="Times New Roman" pitchFamily="18" charset="0"/>
              </a:rPr>
              <a:t>Response to	</a:t>
            </a:r>
            <a:r>
              <a:rPr lang="en-US" sz="2400" b="1" dirty="0" smtClean="0">
                <a:solidFill>
                  <a:srgbClr val="0070C0"/>
                </a:solidFill>
                <a:latin typeface="Times New Roman" pitchFamily="18" charset="0"/>
                <a:ea typeface="Tahoma" pitchFamily="34" charset="0"/>
                <a:cs typeface="Times New Roman" pitchFamily="18" charset="0"/>
              </a:rPr>
              <a:t>http:</a:t>
            </a:r>
            <a:r>
              <a:rPr lang="en-US" sz="2400" b="0" dirty="0" smtClean="0">
                <a:solidFill>
                  <a:srgbClr val="0070C0"/>
                </a:solidFill>
                <a:latin typeface="Times New Roman" pitchFamily="18" charset="0"/>
                <a:ea typeface="Tahoma" pitchFamily="34" charset="0"/>
                <a:cs typeface="Times New Roman" pitchFamily="18" charset="0"/>
              </a:rPr>
              <a:t>//login.site.com</a:t>
            </a:r>
            <a:r>
              <a:rPr lang="en-US" sz="2400" b="0" dirty="0" smtClean="0">
                <a:latin typeface="Times New Roman" pitchFamily="18" charset="0"/>
                <a:cs typeface="Times New Roman" pitchFamily="18" charset="0"/>
              </a:rPr>
              <a:t/>
            </a:r>
            <a:br>
              <a:rPr lang="en-US" sz="2400" b="0" dirty="0" smtClean="0">
                <a:latin typeface="Times New Roman" pitchFamily="18" charset="0"/>
                <a:cs typeface="Times New Roman" pitchFamily="18" charset="0"/>
              </a:rPr>
            </a:br>
            <a:r>
              <a:rPr lang="en-US" sz="2400" b="0" dirty="0" smtClean="0">
                <a:latin typeface="Times New Roman" pitchFamily="18" charset="0"/>
                <a:cs typeface="Times New Roman" pitchFamily="18" charset="0"/>
              </a:rPr>
              <a:t>	should be	</a:t>
            </a:r>
            <a:r>
              <a:rPr lang="en-US" sz="2400" b="0" dirty="0" smtClean="0">
                <a:solidFill>
                  <a:srgbClr val="0070C0"/>
                </a:solidFill>
                <a:latin typeface="Times New Roman" pitchFamily="18" charset="0"/>
                <a:cs typeface="Times New Roman" pitchFamily="18" charset="0"/>
              </a:rPr>
              <a:t>Redirect:  </a:t>
            </a:r>
            <a:r>
              <a:rPr lang="en-US" sz="2400" b="1" dirty="0" smtClean="0">
                <a:solidFill>
                  <a:srgbClr val="0070C0"/>
                </a:solidFill>
                <a:latin typeface="Times New Roman" pitchFamily="18" charset="0"/>
                <a:cs typeface="Times New Roman" pitchFamily="18" charset="0"/>
              </a:rPr>
              <a:t>https:</a:t>
            </a:r>
            <a:r>
              <a:rPr lang="en-US" sz="2400" b="0" dirty="0" smtClean="0">
                <a:solidFill>
                  <a:srgbClr val="0070C0"/>
                </a:solidFill>
                <a:latin typeface="Times New Roman" pitchFamily="18" charset="0"/>
                <a:cs typeface="Times New Roman" pitchFamily="18" charset="0"/>
              </a:rPr>
              <a:t>//login.site.com  </a:t>
            </a:r>
            <a:endParaRPr lang="en-US" sz="2400" b="0" dirty="0">
              <a:solidFill>
                <a:srgbClr val="0070C0"/>
              </a:solidFill>
              <a:latin typeface="Times New Roman" pitchFamily="18" charset="0"/>
              <a:cs typeface="Times New Roman" pitchFamily="18" charset="0"/>
            </a:endParaRPr>
          </a:p>
        </p:txBody>
      </p:sp>
      <p:pic>
        <p:nvPicPr>
          <p:cNvPr id="41986" name="Picture 2"/>
          <p:cNvPicPr>
            <a:picLocks noChangeAspect="1" noChangeArrowheads="1"/>
          </p:cNvPicPr>
          <p:nvPr/>
        </p:nvPicPr>
        <p:blipFill>
          <a:blip r:embed="rId2" cstate="print"/>
          <a:srcRect r="21865" b="70909"/>
          <a:stretch>
            <a:fillRect/>
          </a:stretch>
        </p:blipFill>
        <p:spPr bwMode="auto">
          <a:xfrm>
            <a:off x="3505200" y="3810000"/>
            <a:ext cx="5309755" cy="1828800"/>
          </a:xfrm>
          <a:prstGeom prst="rect">
            <a:avLst/>
          </a:prstGeom>
          <a:noFill/>
          <a:ln w="9525">
            <a:noFill/>
            <a:miter lim="800000"/>
            <a:headEnd/>
            <a:tailEnd/>
          </a:ln>
          <a:effectLst/>
        </p:spPr>
      </p:pic>
      <p:sp>
        <p:nvSpPr>
          <p:cNvPr id="10" name="Oval 9"/>
          <p:cNvSpPr/>
          <p:nvPr/>
        </p:nvSpPr>
        <p:spPr bwMode="auto">
          <a:xfrm>
            <a:off x="5562600" y="4267200"/>
            <a:ext cx="1066800" cy="457200"/>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8" name="Footer Placeholder 7"/>
          <p:cNvSpPr>
            <a:spLocks noGrp="1"/>
          </p:cNvSpPr>
          <p:nvPr>
            <p:ph type="ftr" sz="quarter" idx="11"/>
          </p:nvPr>
        </p:nvSpPr>
        <p:spPr/>
        <p:txBody>
          <a:bodyPr/>
          <a:lstStyle/>
          <a:p>
            <a:r>
              <a:rPr lang="en-US" smtClean="0"/>
              <a:t>FAST-NUCES</a:t>
            </a:r>
            <a:endParaRPr 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11544</TotalTime>
  <Words>6859</Words>
  <Application>Microsoft Office PowerPoint</Application>
  <PresentationFormat>On-screen Show (4:3)</PresentationFormat>
  <Paragraphs>846</Paragraphs>
  <Slides>119</Slides>
  <Notes>71</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119</vt:i4>
      </vt:variant>
    </vt:vector>
  </HeadingPairs>
  <TitlesOfParts>
    <vt:vector size="136" baseType="lpstr">
      <vt:lpstr>Gulim</vt:lpstr>
      <vt:lpstr>-apple-system</vt:lpstr>
      <vt:lpstr>Arial</vt:lpstr>
      <vt:lpstr>Arial</vt:lpstr>
      <vt:lpstr>Calibri</vt:lpstr>
      <vt:lpstr>Franklin Gothic Book</vt:lpstr>
      <vt:lpstr>Georgia</vt:lpstr>
      <vt:lpstr>Open Sans</vt:lpstr>
      <vt:lpstr>Perpetua</vt:lpstr>
      <vt:lpstr>Symbol</vt:lpstr>
      <vt:lpstr>Tahoma</vt:lpstr>
      <vt:lpstr>Times</vt:lpstr>
      <vt:lpstr>Times New Roman</vt:lpstr>
      <vt:lpstr>Wingdings</vt:lpstr>
      <vt:lpstr>Wingdings 2</vt:lpstr>
      <vt:lpstr>Equity</vt:lpstr>
      <vt:lpstr>Image</vt:lpstr>
      <vt:lpstr>CS-446: Information Systems Security</vt:lpstr>
      <vt:lpstr>Overview </vt:lpstr>
      <vt:lpstr>Threat Model:   Network Attacker</vt:lpstr>
      <vt:lpstr>Certificates</vt:lpstr>
      <vt:lpstr>Certificates: example</vt:lpstr>
      <vt:lpstr>Certificate Authorities</vt:lpstr>
      <vt:lpstr>PowerPoint Presentation</vt:lpstr>
      <vt:lpstr>PowerPoint Presentation</vt:lpstr>
      <vt:lpstr>PowerPoint Presentation</vt:lpstr>
      <vt:lpstr>PowerPoint Presentation</vt:lpstr>
      <vt:lpstr>PowerPoint Presentation</vt:lpstr>
      <vt:lpstr>Overview of TLS/SSL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Sending Data with the TLS/SSL Record Protocol</vt:lpstr>
      <vt:lpstr>PowerPoint Presentation</vt:lpstr>
      <vt:lpstr>PowerPoint Presentation</vt:lpstr>
      <vt:lpstr>PowerPoint Presentation</vt:lpstr>
      <vt:lpstr>PowerPoint Presentation</vt:lpstr>
      <vt:lpstr>PowerPoint Presentation</vt:lpstr>
      <vt:lpstr>TLS/SSL Handshake Protocol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TLS Handshake</vt:lpstr>
      <vt:lpstr>Network Traffics During TLS Handshake</vt:lpstr>
      <vt:lpstr>Certificate Verification</vt:lpstr>
      <vt:lpstr>Key Generation and Exchange</vt:lpstr>
      <vt:lpstr>PowerPoint Presentation</vt:lpstr>
      <vt:lpstr>PowerPoint Presentation</vt:lpstr>
      <vt:lpstr>PowerPoint Presentation</vt:lpstr>
      <vt:lpstr>PowerPoint Presentation</vt:lpstr>
      <vt:lpstr>PowerPoint Presentation</vt:lpstr>
      <vt:lpstr>PowerPoint Presentation</vt:lpstr>
      <vt:lpstr>Key Generation and Exchange</vt:lpstr>
      <vt:lpstr>TLS Data Transmission</vt:lpstr>
      <vt:lpstr>Receiving Data with the TLS Record Protocol</vt:lpstr>
      <vt:lpstr>Integrating SSL/TLS with HTTP    HTTPS</vt:lpstr>
      <vt:lpstr>PowerPoint Presentation</vt:lpstr>
      <vt:lpstr>PowerPoint Presentation</vt:lpstr>
      <vt:lpstr>PowerPoint Presentation</vt:lpstr>
      <vt:lpstr>PowerPoint Presentation</vt:lpstr>
      <vt:lpstr>PowerPoint Presentation</vt:lpstr>
      <vt:lpstr>Integrating SSL/TLS with HTTP    HTTPS</vt:lpstr>
      <vt:lpstr>PowerPoint Presentation</vt:lpstr>
      <vt:lpstr>Why HTTPS is not used for all web traffic?</vt:lpstr>
      <vt:lpstr>HTTPS in the Browser</vt:lpstr>
      <vt:lpstr>The lock icon:    SSL indicator</vt:lpstr>
      <vt:lpstr>When is the (basic) lock icon displayed</vt:lpstr>
      <vt:lpstr>The lock UI: helps users authenticate site</vt:lpstr>
      <vt:lpstr>The lock UI:   Extended Validation (EV) Certs</vt:lpstr>
      <vt:lpstr>A general UI attack:  picture-in-picture</vt:lpstr>
      <vt:lpstr>HTTPS and login pages: incorrect version</vt:lpstr>
      <vt:lpstr>HTTPS and login pages:   guidelines</vt:lpstr>
      <vt:lpstr>Problems with HTTPS and the Lock Icon</vt:lpstr>
      <vt:lpstr>Problems with HTTPS and the Lock Icon</vt:lpstr>
      <vt:lpstr>1.  HTTP    HTTPS  upgrade</vt:lpstr>
      <vt:lpstr>PowerPoint Presentation</vt:lpstr>
      <vt:lpstr>PowerPoint Presentation</vt:lpstr>
      <vt:lpstr>Tricks and Details</vt:lpstr>
      <vt:lpstr>PowerPoint Presentation</vt:lpstr>
      <vt:lpstr>Defense:   Strict Transport Security (HSTS)</vt:lpstr>
      <vt:lpstr>PowerPoint Presentation</vt:lpstr>
      <vt:lpstr>2. Semantic attacks on certs</vt:lpstr>
      <vt:lpstr>PowerPoint Presentation</vt:lpstr>
      <vt:lpstr>3. Invalid certs</vt:lpstr>
      <vt:lpstr>Man in the middle attack using invalid certs</vt:lpstr>
      <vt:lpstr>Statistics</vt:lpstr>
      <vt:lpstr>Invalid cert dialog</vt:lpstr>
      <vt:lpstr>4.  Certificate Issuance Woes</vt:lpstr>
      <vt:lpstr>5. Mixed Content:  HTTP and HTTPS</vt:lpstr>
      <vt:lpstr>Mixed Content:  HTTP and HTTPS</vt:lpstr>
      <vt:lpstr>7.  Peeking through SSL</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Sufian Hameed</dc:creator>
  <cp:lastModifiedBy>Abdullah Bin Zarshaid</cp:lastModifiedBy>
  <cp:revision>824</cp:revision>
  <dcterms:created xsi:type="dcterms:W3CDTF">2006-08-16T00:00:00Z</dcterms:created>
  <dcterms:modified xsi:type="dcterms:W3CDTF">2020-12-07T09:10:39Z</dcterms:modified>
</cp:coreProperties>
</file>